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Override1.xml" ContentType="application/vnd.openxmlformats-officedocument.themeOverride+xml"/>
  <Override PartName="/ppt/media/image10.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26"/>
  </p:notesMasterIdLst>
  <p:handoutMasterIdLst>
    <p:handoutMasterId r:id="rId27"/>
  </p:handoutMasterIdLst>
  <p:sldIdLst>
    <p:sldId id="259" r:id="rId2"/>
    <p:sldId id="261" r:id="rId3"/>
    <p:sldId id="263" r:id="rId4"/>
    <p:sldId id="287" r:id="rId5"/>
    <p:sldId id="285" r:id="rId6"/>
    <p:sldId id="277" r:id="rId7"/>
    <p:sldId id="289" r:id="rId8"/>
    <p:sldId id="278" r:id="rId9"/>
    <p:sldId id="281" r:id="rId10"/>
    <p:sldId id="267" r:id="rId11"/>
    <p:sldId id="290" r:id="rId12"/>
    <p:sldId id="262" r:id="rId13"/>
    <p:sldId id="264" r:id="rId14"/>
    <p:sldId id="283" r:id="rId15"/>
    <p:sldId id="270" r:id="rId16"/>
    <p:sldId id="271" r:id="rId17"/>
    <p:sldId id="288" r:id="rId18"/>
    <p:sldId id="268" r:id="rId19"/>
    <p:sldId id="272" r:id="rId20"/>
    <p:sldId id="273" r:id="rId21"/>
    <p:sldId id="274" r:id="rId22"/>
    <p:sldId id="269" r:id="rId23"/>
    <p:sldId id="284" r:id="rId24"/>
    <p:sldId id="275"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CC0000"/>
    <a:srgbClr val="D9009D"/>
    <a:srgbClr val="70AD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947" autoAdjust="0"/>
    <p:restoredTop sz="94660"/>
  </p:normalViewPr>
  <p:slideViewPr>
    <p:cSldViewPr snapToGrid="0">
      <p:cViewPr varScale="1">
        <p:scale>
          <a:sx n="114" d="100"/>
          <a:sy n="114" d="100"/>
        </p:scale>
        <p:origin x="534" y="11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6B33DE-38C7-4000-9FF8-A07B7966533B}" type="doc">
      <dgm:prSet loTypeId="urn:diagrams.loki3.com/VaryingWidthList" loCatId="list" qsTypeId="urn:microsoft.com/office/officeart/2005/8/quickstyle/simple1" qsCatId="simple" csTypeId="urn:microsoft.com/office/officeart/2005/8/colors/colorful5" csCatId="colorful" phldr="1"/>
      <dgm:spPr/>
      <dgm:t>
        <a:bodyPr/>
        <a:lstStyle/>
        <a:p>
          <a:endParaRPr lang="en-US"/>
        </a:p>
      </dgm:t>
    </dgm:pt>
    <dgm:pt modelId="{C51ED27E-0CAE-4470-BBC0-9A4F556D1D40}">
      <dgm:prSet phldrT="[Text]"/>
      <dgm:spPr/>
      <dgm:t>
        <a:bodyPr/>
        <a:lstStyle/>
        <a:p>
          <a:endParaRPr lang="en-US"/>
        </a:p>
      </dgm:t>
    </dgm:pt>
    <dgm:pt modelId="{08F8BD3D-BEED-4735-B64F-8F9CB24E9096}" type="parTrans" cxnId="{5B723ADF-E55C-44C5-BF62-058A26664B38}">
      <dgm:prSet/>
      <dgm:spPr/>
      <dgm:t>
        <a:bodyPr/>
        <a:lstStyle/>
        <a:p>
          <a:endParaRPr lang="en-US"/>
        </a:p>
      </dgm:t>
    </dgm:pt>
    <dgm:pt modelId="{2DA071D5-6F1F-40B2-9575-E4A87CDF0F64}" type="sibTrans" cxnId="{5B723ADF-E55C-44C5-BF62-058A26664B38}">
      <dgm:prSet/>
      <dgm:spPr/>
      <dgm:t>
        <a:bodyPr/>
        <a:lstStyle/>
        <a:p>
          <a:endParaRPr lang="en-US"/>
        </a:p>
      </dgm:t>
    </dgm:pt>
    <dgm:pt modelId="{02FDA225-69EC-4C9C-B906-03B629C0361B}">
      <dgm:prSet phldrT="[Text]"/>
      <dgm:spPr/>
      <dgm:t>
        <a:bodyPr/>
        <a:lstStyle/>
        <a:p>
          <a:endParaRPr lang="en-US"/>
        </a:p>
      </dgm:t>
    </dgm:pt>
    <dgm:pt modelId="{7695771A-E49D-4EEB-A17D-3AE54714E7E9}" type="parTrans" cxnId="{EE0DAA4E-A991-4588-887C-D342C63C45EF}">
      <dgm:prSet/>
      <dgm:spPr/>
      <dgm:t>
        <a:bodyPr/>
        <a:lstStyle/>
        <a:p>
          <a:endParaRPr lang="en-US"/>
        </a:p>
      </dgm:t>
    </dgm:pt>
    <dgm:pt modelId="{5623815C-282E-49A8-8494-E4C7405592C6}" type="sibTrans" cxnId="{EE0DAA4E-A991-4588-887C-D342C63C45EF}">
      <dgm:prSet/>
      <dgm:spPr/>
      <dgm:t>
        <a:bodyPr/>
        <a:lstStyle/>
        <a:p>
          <a:endParaRPr lang="en-US"/>
        </a:p>
      </dgm:t>
    </dgm:pt>
    <dgm:pt modelId="{8DBB36A9-4417-4D99-BB88-A20EE41C6CED}">
      <dgm:prSet phldrT="[Text]" custT="1"/>
      <dgm:spPr/>
      <dgm:t>
        <a:bodyPr/>
        <a:lstStyle/>
        <a:p>
          <a:endParaRPr lang="en-US" sz="900"/>
        </a:p>
      </dgm:t>
    </dgm:pt>
    <dgm:pt modelId="{D2C782EB-C9A7-4C1D-B626-815EF4684EEA}" type="parTrans" cxnId="{FA46A950-9871-4C76-831C-BB8F35DCF2A6}">
      <dgm:prSet/>
      <dgm:spPr/>
      <dgm:t>
        <a:bodyPr/>
        <a:lstStyle/>
        <a:p>
          <a:endParaRPr lang="en-US"/>
        </a:p>
      </dgm:t>
    </dgm:pt>
    <dgm:pt modelId="{116A9EC9-D47C-4828-AAA9-EC8F9A9D2074}" type="sibTrans" cxnId="{FA46A950-9871-4C76-831C-BB8F35DCF2A6}">
      <dgm:prSet/>
      <dgm:spPr/>
      <dgm:t>
        <a:bodyPr/>
        <a:lstStyle/>
        <a:p>
          <a:endParaRPr lang="en-US"/>
        </a:p>
      </dgm:t>
    </dgm:pt>
    <dgm:pt modelId="{C7054515-7763-4B79-8750-FB5F6186EA9B}">
      <dgm:prSet/>
      <dgm:spPr/>
      <dgm:t>
        <a:bodyPr/>
        <a:lstStyle/>
        <a:p>
          <a:endParaRPr lang="en-US"/>
        </a:p>
      </dgm:t>
    </dgm:pt>
    <dgm:pt modelId="{FA84F32F-D092-4A5D-AA5D-7F35C614F676}" type="parTrans" cxnId="{3F612DD6-B95E-414E-9095-7AD3DE401A79}">
      <dgm:prSet/>
      <dgm:spPr/>
      <dgm:t>
        <a:bodyPr/>
        <a:lstStyle/>
        <a:p>
          <a:endParaRPr lang="en-US"/>
        </a:p>
      </dgm:t>
    </dgm:pt>
    <dgm:pt modelId="{5AEB44F0-8116-463D-9C01-BCBEEA4CB0C5}" type="sibTrans" cxnId="{3F612DD6-B95E-414E-9095-7AD3DE401A79}">
      <dgm:prSet/>
      <dgm:spPr/>
      <dgm:t>
        <a:bodyPr/>
        <a:lstStyle/>
        <a:p>
          <a:endParaRPr lang="en-US"/>
        </a:p>
      </dgm:t>
    </dgm:pt>
    <dgm:pt modelId="{7C1B590D-087D-4FA4-A0C3-D94DF0847D37}">
      <dgm:prSet/>
      <dgm:spPr/>
      <dgm:t>
        <a:bodyPr/>
        <a:lstStyle/>
        <a:p>
          <a:endParaRPr lang="en-US"/>
        </a:p>
      </dgm:t>
    </dgm:pt>
    <dgm:pt modelId="{90001A6D-F264-4897-B2CA-7ECE2D72A508}" type="parTrans" cxnId="{2A9DF7D9-FA0F-4893-805C-55772CCF52FB}">
      <dgm:prSet/>
      <dgm:spPr/>
      <dgm:t>
        <a:bodyPr/>
        <a:lstStyle/>
        <a:p>
          <a:endParaRPr lang="en-US"/>
        </a:p>
      </dgm:t>
    </dgm:pt>
    <dgm:pt modelId="{AC2E2B43-C45B-4907-B1BD-D80FDDE121BF}" type="sibTrans" cxnId="{2A9DF7D9-FA0F-4893-805C-55772CCF52FB}">
      <dgm:prSet/>
      <dgm:spPr/>
      <dgm:t>
        <a:bodyPr/>
        <a:lstStyle/>
        <a:p>
          <a:endParaRPr lang="en-US"/>
        </a:p>
      </dgm:t>
    </dgm:pt>
    <dgm:pt modelId="{25CAC509-A16A-4BDB-96BF-489702588E6B}">
      <dgm:prSet/>
      <dgm:spPr/>
      <dgm:t>
        <a:bodyPr/>
        <a:lstStyle/>
        <a:p>
          <a:endParaRPr lang="en-US"/>
        </a:p>
      </dgm:t>
    </dgm:pt>
    <dgm:pt modelId="{D37B800D-0A1D-42DC-8659-8BE3E0C1B5C0}" type="parTrans" cxnId="{AFF3C41F-D557-4BD6-A163-22DF4B270A4D}">
      <dgm:prSet/>
      <dgm:spPr/>
      <dgm:t>
        <a:bodyPr/>
        <a:lstStyle/>
        <a:p>
          <a:endParaRPr lang="en-US"/>
        </a:p>
      </dgm:t>
    </dgm:pt>
    <dgm:pt modelId="{1E5261E9-DA26-4BAF-B1A4-95CAE22FD1DD}" type="sibTrans" cxnId="{AFF3C41F-D557-4BD6-A163-22DF4B270A4D}">
      <dgm:prSet/>
      <dgm:spPr/>
      <dgm:t>
        <a:bodyPr/>
        <a:lstStyle/>
        <a:p>
          <a:endParaRPr lang="en-US"/>
        </a:p>
      </dgm:t>
    </dgm:pt>
    <dgm:pt modelId="{A6122137-0A60-4E8C-9857-668B0F676FB1}">
      <dgm:prSet/>
      <dgm:spPr/>
      <dgm:t>
        <a:bodyPr/>
        <a:lstStyle/>
        <a:p>
          <a:endParaRPr lang="en-US"/>
        </a:p>
      </dgm:t>
    </dgm:pt>
    <dgm:pt modelId="{C1CAA907-4EBF-420F-A67B-AC453CB403A3}" type="parTrans" cxnId="{3A1002EB-4AFB-45F7-8E4F-D316B634998F}">
      <dgm:prSet/>
      <dgm:spPr/>
      <dgm:t>
        <a:bodyPr/>
        <a:lstStyle/>
        <a:p>
          <a:endParaRPr lang="en-US"/>
        </a:p>
      </dgm:t>
    </dgm:pt>
    <dgm:pt modelId="{3020A90E-B007-47F8-828F-E8B26BCEE9C0}" type="sibTrans" cxnId="{3A1002EB-4AFB-45F7-8E4F-D316B634998F}">
      <dgm:prSet/>
      <dgm:spPr/>
      <dgm:t>
        <a:bodyPr/>
        <a:lstStyle/>
        <a:p>
          <a:endParaRPr lang="en-US"/>
        </a:p>
      </dgm:t>
    </dgm:pt>
    <dgm:pt modelId="{C5073490-81DB-4E06-BD6E-9CC7CD288028}">
      <dgm:prSet/>
      <dgm:spPr/>
      <dgm:t>
        <a:bodyPr/>
        <a:lstStyle/>
        <a:p>
          <a:endParaRPr lang="en-US"/>
        </a:p>
      </dgm:t>
    </dgm:pt>
    <dgm:pt modelId="{16457975-18FF-4FF3-8EF0-D4BAFEB5DD40}" type="parTrans" cxnId="{789C9E33-5AD5-49BF-B7FB-1AE4C1610CDB}">
      <dgm:prSet/>
      <dgm:spPr/>
      <dgm:t>
        <a:bodyPr/>
        <a:lstStyle/>
        <a:p>
          <a:endParaRPr lang="en-US"/>
        </a:p>
      </dgm:t>
    </dgm:pt>
    <dgm:pt modelId="{A7A8D870-F4FD-445B-803F-D940177137C9}" type="sibTrans" cxnId="{789C9E33-5AD5-49BF-B7FB-1AE4C1610CDB}">
      <dgm:prSet/>
      <dgm:spPr/>
      <dgm:t>
        <a:bodyPr/>
        <a:lstStyle/>
        <a:p>
          <a:endParaRPr lang="en-US"/>
        </a:p>
      </dgm:t>
    </dgm:pt>
    <dgm:pt modelId="{CF2736AA-D5C2-4AC9-AAFE-7A42471AA5E0}" type="pres">
      <dgm:prSet presAssocID="{356B33DE-38C7-4000-9FF8-A07B7966533B}" presName="Name0" presStyleCnt="0">
        <dgm:presLayoutVars>
          <dgm:resizeHandles/>
        </dgm:presLayoutVars>
      </dgm:prSet>
      <dgm:spPr/>
    </dgm:pt>
    <dgm:pt modelId="{EB379F72-B717-4E3B-836B-0A4B50226857}" type="pres">
      <dgm:prSet presAssocID="{C51ED27E-0CAE-4470-BBC0-9A4F556D1D40}" presName="text" presStyleLbl="node1" presStyleIdx="0" presStyleCnt="8">
        <dgm:presLayoutVars>
          <dgm:bulletEnabled val="1"/>
        </dgm:presLayoutVars>
      </dgm:prSet>
      <dgm:spPr/>
    </dgm:pt>
    <dgm:pt modelId="{1D65A12E-F402-47B7-BDD3-ADEF31D58B87}" type="pres">
      <dgm:prSet presAssocID="{2DA071D5-6F1F-40B2-9575-E4A87CDF0F64}" presName="space" presStyleCnt="0"/>
      <dgm:spPr/>
    </dgm:pt>
    <dgm:pt modelId="{84C273BD-2FA2-4638-A48D-70CE3FEB6C25}" type="pres">
      <dgm:prSet presAssocID="{02FDA225-69EC-4C9C-B906-03B629C0361B}" presName="text" presStyleLbl="node1" presStyleIdx="1" presStyleCnt="8">
        <dgm:presLayoutVars>
          <dgm:bulletEnabled val="1"/>
        </dgm:presLayoutVars>
      </dgm:prSet>
      <dgm:spPr/>
    </dgm:pt>
    <dgm:pt modelId="{9A996C93-979C-4D27-B812-4E80F82084BE}" type="pres">
      <dgm:prSet presAssocID="{5623815C-282E-49A8-8494-E4C7405592C6}" presName="space" presStyleCnt="0"/>
      <dgm:spPr/>
    </dgm:pt>
    <dgm:pt modelId="{C83DBA32-D331-4737-AED5-A07FD2C19BCD}" type="pres">
      <dgm:prSet presAssocID="{8DBB36A9-4417-4D99-BB88-A20EE41C6CED}" presName="text" presStyleLbl="node1" presStyleIdx="2" presStyleCnt="8">
        <dgm:presLayoutVars>
          <dgm:bulletEnabled val="1"/>
        </dgm:presLayoutVars>
      </dgm:prSet>
      <dgm:spPr/>
    </dgm:pt>
    <dgm:pt modelId="{050B5112-05A6-4696-AD36-252797B87A7B}" type="pres">
      <dgm:prSet presAssocID="{116A9EC9-D47C-4828-AAA9-EC8F9A9D2074}" presName="space" presStyleCnt="0"/>
      <dgm:spPr/>
    </dgm:pt>
    <dgm:pt modelId="{36708297-DB13-4163-AB4D-6E2DACBD5A2E}" type="pres">
      <dgm:prSet presAssocID="{C7054515-7763-4B79-8750-FB5F6186EA9B}" presName="text" presStyleLbl="node1" presStyleIdx="3" presStyleCnt="8">
        <dgm:presLayoutVars>
          <dgm:bulletEnabled val="1"/>
        </dgm:presLayoutVars>
      </dgm:prSet>
      <dgm:spPr/>
    </dgm:pt>
    <dgm:pt modelId="{AEAF6575-F544-431E-A024-4EA709CD577B}" type="pres">
      <dgm:prSet presAssocID="{5AEB44F0-8116-463D-9C01-BCBEEA4CB0C5}" presName="space" presStyleCnt="0"/>
      <dgm:spPr/>
    </dgm:pt>
    <dgm:pt modelId="{9D41DA34-AF59-485A-8D94-0295CA5524C2}" type="pres">
      <dgm:prSet presAssocID="{7C1B590D-087D-4FA4-A0C3-D94DF0847D37}" presName="text" presStyleLbl="node1" presStyleIdx="4" presStyleCnt="8">
        <dgm:presLayoutVars>
          <dgm:bulletEnabled val="1"/>
        </dgm:presLayoutVars>
      </dgm:prSet>
      <dgm:spPr/>
    </dgm:pt>
    <dgm:pt modelId="{FFF3C038-2E55-449E-9443-FF9D6C48F659}" type="pres">
      <dgm:prSet presAssocID="{AC2E2B43-C45B-4907-B1BD-D80FDDE121BF}" presName="space" presStyleCnt="0"/>
      <dgm:spPr/>
    </dgm:pt>
    <dgm:pt modelId="{77B551C8-2AFB-4727-9E2F-D4106722C998}" type="pres">
      <dgm:prSet presAssocID="{25CAC509-A16A-4BDB-96BF-489702588E6B}" presName="text" presStyleLbl="node1" presStyleIdx="5" presStyleCnt="8">
        <dgm:presLayoutVars>
          <dgm:bulletEnabled val="1"/>
        </dgm:presLayoutVars>
      </dgm:prSet>
      <dgm:spPr/>
    </dgm:pt>
    <dgm:pt modelId="{727E3536-515B-4AA4-87F0-1979EB1AE884}" type="pres">
      <dgm:prSet presAssocID="{1E5261E9-DA26-4BAF-B1A4-95CAE22FD1DD}" presName="space" presStyleCnt="0"/>
      <dgm:spPr/>
    </dgm:pt>
    <dgm:pt modelId="{405FF3AC-1C4C-44C7-9343-97B169B3170E}" type="pres">
      <dgm:prSet presAssocID="{A6122137-0A60-4E8C-9857-668B0F676FB1}" presName="text" presStyleLbl="node1" presStyleIdx="6" presStyleCnt="8">
        <dgm:presLayoutVars>
          <dgm:bulletEnabled val="1"/>
        </dgm:presLayoutVars>
      </dgm:prSet>
      <dgm:spPr/>
    </dgm:pt>
    <dgm:pt modelId="{0B90AB50-140A-4B57-8E6D-EFAE2DD15614}" type="pres">
      <dgm:prSet presAssocID="{3020A90E-B007-47F8-828F-E8B26BCEE9C0}" presName="space" presStyleCnt="0"/>
      <dgm:spPr/>
    </dgm:pt>
    <dgm:pt modelId="{1CDF12D4-1AF7-498C-BA6D-8D4246810396}" type="pres">
      <dgm:prSet presAssocID="{C5073490-81DB-4E06-BD6E-9CC7CD288028}" presName="text" presStyleLbl="node1" presStyleIdx="7" presStyleCnt="8">
        <dgm:presLayoutVars>
          <dgm:bulletEnabled val="1"/>
        </dgm:presLayoutVars>
      </dgm:prSet>
      <dgm:spPr/>
    </dgm:pt>
  </dgm:ptLst>
  <dgm:cxnLst>
    <dgm:cxn modelId="{AFF3C41F-D557-4BD6-A163-22DF4B270A4D}" srcId="{356B33DE-38C7-4000-9FF8-A07B7966533B}" destId="{25CAC509-A16A-4BDB-96BF-489702588E6B}" srcOrd="5" destOrd="0" parTransId="{D37B800D-0A1D-42DC-8659-8BE3E0C1B5C0}" sibTransId="{1E5261E9-DA26-4BAF-B1A4-95CAE22FD1DD}"/>
    <dgm:cxn modelId="{789C9E33-5AD5-49BF-B7FB-1AE4C1610CDB}" srcId="{356B33DE-38C7-4000-9FF8-A07B7966533B}" destId="{C5073490-81DB-4E06-BD6E-9CC7CD288028}" srcOrd="7" destOrd="0" parTransId="{16457975-18FF-4FF3-8EF0-D4BAFEB5DD40}" sibTransId="{A7A8D870-F4FD-445B-803F-D940177137C9}"/>
    <dgm:cxn modelId="{0CA41764-431A-4375-9F84-5C1CBD5AA253}" type="presOf" srcId="{356B33DE-38C7-4000-9FF8-A07B7966533B}" destId="{CF2736AA-D5C2-4AC9-AAFE-7A42471AA5E0}" srcOrd="0" destOrd="0" presId="urn:diagrams.loki3.com/VaryingWidthList"/>
    <dgm:cxn modelId="{1F2D7964-82E5-40C7-B85B-0B5A3A8662A8}" type="presOf" srcId="{C51ED27E-0CAE-4470-BBC0-9A4F556D1D40}" destId="{EB379F72-B717-4E3B-836B-0A4B50226857}" srcOrd="0" destOrd="0" presId="urn:diagrams.loki3.com/VaryingWidthList"/>
    <dgm:cxn modelId="{4367236E-B1DE-49C4-855F-90628E04D40C}" type="presOf" srcId="{C5073490-81DB-4E06-BD6E-9CC7CD288028}" destId="{1CDF12D4-1AF7-498C-BA6D-8D4246810396}" srcOrd="0" destOrd="0" presId="urn:diagrams.loki3.com/VaryingWidthList"/>
    <dgm:cxn modelId="{EE0DAA4E-A991-4588-887C-D342C63C45EF}" srcId="{356B33DE-38C7-4000-9FF8-A07B7966533B}" destId="{02FDA225-69EC-4C9C-B906-03B629C0361B}" srcOrd="1" destOrd="0" parTransId="{7695771A-E49D-4EEB-A17D-3AE54714E7E9}" sibTransId="{5623815C-282E-49A8-8494-E4C7405592C6}"/>
    <dgm:cxn modelId="{FA46A950-9871-4C76-831C-BB8F35DCF2A6}" srcId="{356B33DE-38C7-4000-9FF8-A07B7966533B}" destId="{8DBB36A9-4417-4D99-BB88-A20EE41C6CED}" srcOrd="2" destOrd="0" parTransId="{D2C782EB-C9A7-4C1D-B626-815EF4684EEA}" sibTransId="{116A9EC9-D47C-4828-AAA9-EC8F9A9D2074}"/>
    <dgm:cxn modelId="{FEAF5658-A3DC-4757-8CBA-A8041043E096}" type="presOf" srcId="{25CAC509-A16A-4BDB-96BF-489702588E6B}" destId="{77B551C8-2AFB-4727-9E2F-D4106722C998}" srcOrd="0" destOrd="0" presId="urn:diagrams.loki3.com/VaryingWidthList"/>
    <dgm:cxn modelId="{D0957096-7A44-4432-B2B0-0B655F52FA57}" type="presOf" srcId="{7C1B590D-087D-4FA4-A0C3-D94DF0847D37}" destId="{9D41DA34-AF59-485A-8D94-0295CA5524C2}" srcOrd="0" destOrd="0" presId="urn:diagrams.loki3.com/VaryingWidthList"/>
    <dgm:cxn modelId="{9BD7A0A4-CBC4-4591-BB55-F850C52B7692}" type="presOf" srcId="{02FDA225-69EC-4C9C-B906-03B629C0361B}" destId="{84C273BD-2FA2-4638-A48D-70CE3FEB6C25}" srcOrd="0" destOrd="0" presId="urn:diagrams.loki3.com/VaryingWidthList"/>
    <dgm:cxn modelId="{5B2AACC7-0124-4687-9534-4187879EBAB9}" type="presOf" srcId="{C7054515-7763-4B79-8750-FB5F6186EA9B}" destId="{36708297-DB13-4163-AB4D-6E2DACBD5A2E}" srcOrd="0" destOrd="0" presId="urn:diagrams.loki3.com/VaryingWidthList"/>
    <dgm:cxn modelId="{C70756CF-5A0B-4D0E-B986-5EB8FA027E18}" type="presOf" srcId="{A6122137-0A60-4E8C-9857-668B0F676FB1}" destId="{405FF3AC-1C4C-44C7-9343-97B169B3170E}" srcOrd="0" destOrd="0" presId="urn:diagrams.loki3.com/VaryingWidthList"/>
    <dgm:cxn modelId="{97FDB2D2-BEFF-415F-B8AE-89EA2EFD9AE3}" type="presOf" srcId="{8DBB36A9-4417-4D99-BB88-A20EE41C6CED}" destId="{C83DBA32-D331-4737-AED5-A07FD2C19BCD}" srcOrd="0" destOrd="0" presId="urn:diagrams.loki3.com/VaryingWidthList"/>
    <dgm:cxn modelId="{3F612DD6-B95E-414E-9095-7AD3DE401A79}" srcId="{356B33DE-38C7-4000-9FF8-A07B7966533B}" destId="{C7054515-7763-4B79-8750-FB5F6186EA9B}" srcOrd="3" destOrd="0" parTransId="{FA84F32F-D092-4A5D-AA5D-7F35C614F676}" sibTransId="{5AEB44F0-8116-463D-9C01-BCBEEA4CB0C5}"/>
    <dgm:cxn modelId="{2A9DF7D9-FA0F-4893-805C-55772CCF52FB}" srcId="{356B33DE-38C7-4000-9FF8-A07B7966533B}" destId="{7C1B590D-087D-4FA4-A0C3-D94DF0847D37}" srcOrd="4" destOrd="0" parTransId="{90001A6D-F264-4897-B2CA-7ECE2D72A508}" sibTransId="{AC2E2B43-C45B-4907-B1BD-D80FDDE121BF}"/>
    <dgm:cxn modelId="{5B723ADF-E55C-44C5-BF62-058A26664B38}" srcId="{356B33DE-38C7-4000-9FF8-A07B7966533B}" destId="{C51ED27E-0CAE-4470-BBC0-9A4F556D1D40}" srcOrd="0" destOrd="0" parTransId="{08F8BD3D-BEED-4735-B64F-8F9CB24E9096}" sibTransId="{2DA071D5-6F1F-40B2-9575-E4A87CDF0F64}"/>
    <dgm:cxn modelId="{3A1002EB-4AFB-45F7-8E4F-D316B634998F}" srcId="{356B33DE-38C7-4000-9FF8-A07B7966533B}" destId="{A6122137-0A60-4E8C-9857-668B0F676FB1}" srcOrd="6" destOrd="0" parTransId="{C1CAA907-4EBF-420F-A67B-AC453CB403A3}" sibTransId="{3020A90E-B007-47F8-828F-E8B26BCEE9C0}"/>
    <dgm:cxn modelId="{DC5025CF-FEB4-425D-91E6-92DE9033DFD2}" type="presParOf" srcId="{CF2736AA-D5C2-4AC9-AAFE-7A42471AA5E0}" destId="{EB379F72-B717-4E3B-836B-0A4B50226857}" srcOrd="0" destOrd="0" presId="urn:diagrams.loki3.com/VaryingWidthList"/>
    <dgm:cxn modelId="{54FF006E-51BA-4EBA-9F3A-BE8ACF7DA7ED}" type="presParOf" srcId="{CF2736AA-D5C2-4AC9-AAFE-7A42471AA5E0}" destId="{1D65A12E-F402-47B7-BDD3-ADEF31D58B87}" srcOrd="1" destOrd="0" presId="urn:diagrams.loki3.com/VaryingWidthList"/>
    <dgm:cxn modelId="{806FDA57-5E55-4177-B798-614B6A91CA96}" type="presParOf" srcId="{CF2736AA-D5C2-4AC9-AAFE-7A42471AA5E0}" destId="{84C273BD-2FA2-4638-A48D-70CE3FEB6C25}" srcOrd="2" destOrd="0" presId="urn:diagrams.loki3.com/VaryingWidthList"/>
    <dgm:cxn modelId="{218A1FAD-29F4-4507-B11D-F62D2755D66D}" type="presParOf" srcId="{CF2736AA-D5C2-4AC9-AAFE-7A42471AA5E0}" destId="{9A996C93-979C-4D27-B812-4E80F82084BE}" srcOrd="3" destOrd="0" presId="urn:diagrams.loki3.com/VaryingWidthList"/>
    <dgm:cxn modelId="{6ECE0D15-F459-44D2-A72E-3C39F3EE3036}" type="presParOf" srcId="{CF2736AA-D5C2-4AC9-AAFE-7A42471AA5E0}" destId="{C83DBA32-D331-4737-AED5-A07FD2C19BCD}" srcOrd="4" destOrd="0" presId="urn:diagrams.loki3.com/VaryingWidthList"/>
    <dgm:cxn modelId="{E4C02E19-9760-4EB9-9894-2F464EBE4293}" type="presParOf" srcId="{CF2736AA-D5C2-4AC9-AAFE-7A42471AA5E0}" destId="{050B5112-05A6-4696-AD36-252797B87A7B}" srcOrd="5" destOrd="0" presId="urn:diagrams.loki3.com/VaryingWidthList"/>
    <dgm:cxn modelId="{262471BF-B984-4B91-8721-4BDB35C9A74E}" type="presParOf" srcId="{CF2736AA-D5C2-4AC9-AAFE-7A42471AA5E0}" destId="{36708297-DB13-4163-AB4D-6E2DACBD5A2E}" srcOrd="6" destOrd="0" presId="urn:diagrams.loki3.com/VaryingWidthList"/>
    <dgm:cxn modelId="{3B2AB136-4549-4FE1-A84E-66BBE869CE78}" type="presParOf" srcId="{CF2736AA-D5C2-4AC9-AAFE-7A42471AA5E0}" destId="{AEAF6575-F544-431E-A024-4EA709CD577B}" srcOrd="7" destOrd="0" presId="urn:diagrams.loki3.com/VaryingWidthList"/>
    <dgm:cxn modelId="{AE5FFE9A-8789-454D-9357-24E9AD92AAFE}" type="presParOf" srcId="{CF2736AA-D5C2-4AC9-AAFE-7A42471AA5E0}" destId="{9D41DA34-AF59-485A-8D94-0295CA5524C2}" srcOrd="8" destOrd="0" presId="urn:diagrams.loki3.com/VaryingWidthList"/>
    <dgm:cxn modelId="{97A819BD-50B4-4B2F-B53A-881B7EEE7810}" type="presParOf" srcId="{CF2736AA-D5C2-4AC9-AAFE-7A42471AA5E0}" destId="{FFF3C038-2E55-449E-9443-FF9D6C48F659}" srcOrd="9" destOrd="0" presId="urn:diagrams.loki3.com/VaryingWidthList"/>
    <dgm:cxn modelId="{4A1CDAE8-ECA8-4D15-80BC-C8D49BC8AACB}" type="presParOf" srcId="{CF2736AA-D5C2-4AC9-AAFE-7A42471AA5E0}" destId="{77B551C8-2AFB-4727-9E2F-D4106722C998}" srcOrd="10" destOrd="0" presId="urn:diagrams.loki3.com/VaryingWidthList"/>
    <dgm:cxn modelId="{E91D86A4-30C8-4203-91A1-4E0FEF6191FB}" type="presParOf" srcId="{CF2736AA-D5C2-4AC9-AAFE-7A42471AA5E0}" destId="{727E3536-515B-4AA4-87F0-1979EB1AE884}" srcOrd="11" destOrd="0" presId="urn:diagrams.loki3.com/VaryingWidthList"/>
    <dgm:cxn modelId="{3C40B2C5-1459-4E2C-AE61-FAE884340A57}" type="presParOf" srcId="{CF2736AA-D5C2-4AC9-AAFE-7A42471AA5E0}" destId="{405FF3AC-1C4C-44C7-9343-97B169B3170E}" srcOrd="12" destOrd="0" presId="urn:diagrams.loki3.com/VaryingWidthList"/>
    <dgm:cxn modelId="{EBA6166B-815F-4005-8AC6-6346E2ACF95D}" type="presParOf" srcId="{CF2736AA-D5C2-4AC9-AAFE-7A42471AA5E0}" destId="{0B90AB50-140A-4B57-8E6D-EFAE2DD15614}" srcOrd="13" destOrd="0" presId="urn:diagrams.loki3.com/VaryingWidthList"/>
    <dgm:cxn modelId="{7E6599F6-5067-459A-8C28-59365CE8C5B0}" type="presParOf" srcId="{CF2736AA-D5C2-4AC9-AAFE-7A42471AA5E0}" destId="{1CDF12D4-1AF7-498C-BA6D-8D4246810396}" srcOrd="14"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50D934E-F88E-46FC-8DEB-7B717CDBB1FC}" type="doc">
      <dgm:prSet loTypeId="urn:microsoft.com/office/officeart/2008/layout/VerticalCircleList" loCatId="list" qsTypeId="urn:microsoft.com/office/officeart/2005/8/quickstyle/simple1" qsCatId="simple" csTypeId="urn:microsoft.com/office/officeart/2005/8/colors/colorful5" csCatId="colorful" phldr="1"/>
      <dgm:spPr/>
      <dgm:t>
        <a:bodyPr/>
        <a:lstStyle/>
        <a:p>
          <a:endParaRPr lang="en-US"/>
        </a:p>
      </dgm:t>
    </dgm:pt>
    <dgm:pt modelId="{F2BD3FEC-BF90-45AB-BB14-A5461F51A3FF}">
      <dgm:prSet phldrT="[Text]" custT="1"/>
      <dgm:spPr/>
      <dgm:t>
        <a:bodyPr/>
        <a:lstStyle/>
        <a:p>
          <a:r>
            <a:rPr lang="fa-IR" sz="2400" b="1">
              <a:cs typeface="B Mitra" panose="00000400000000000000" pitchFamily="2" charset="-78"/>
            </a:rPr>
            <a:t>    مقدمه</a:t>
          </a:r>
          <a:endParaRPr lang="en-US" sz="2400" b="1">
            <a:cs typeface="B Mitra" panose="00000400000000000000" pitchFamily="2" charset="-78"/>
          </a:endParaRPr>
        </a:p>
      </dgm:t>
    </dgm:pt>
    <dgm:pt modelId="{EAFB3620-EEE6-44AD-A37D-F510F0B67777}" type="parTrans" cxnId="{CC75A300-CEC8-43A4-AE0C-EC6AC65078FF}">
      <dgm:prSet/>
      <dgm:spPr/>
      <dgm:t>
        <a:bodyPr/>
        <a:lstStyle/>
        <a:p>
          <a:endParaRPr lang="en-US"/>
        </a:p>
      </dgm:t>
    </dgm:pt>
    <dgm:pt modelId="{930857B1-95E6-4595-B374-6776C1D9E2DE}" type="sibTrans" cxnId="{CC75A300-CEC8-43A4-AE0C-EC6AC65078FF}">
      <dgm:prSet/>
      <dgm:spPr/>
      <dgm:t>
        <a:bodyPr/>
        <a:lstStyle/>
        <a:p>
          <a:endParaRPr lang="en-US"/>
        </a:p>
      </dgm:t>
    </dgm:pt>
    <dgm:pt modelId="{E2C07455-0D12-4AD6-A4F5-653390A4F621}">
      <dgm:prSet phldrT="[Text]" custT="1"/>
      <dgm:spPr/>
      <dgm:t>
        <a:bodyPr/>
        <a:lstStyle/>
        <a:p>
          <a:r>
            <a:rPr lang="fa-IR" sz="2400" b="1" baseline="0" dirty="0">
              <a:cs typeface="B Mitra" panose="00000400000000000000" pitchFamily="2" charset="-78"/>
            </a:rPr>
            <a:t>ضرورت پژوهش </a:t>
          </a:r>
          <a:endParaRPr lang="en-US" sz="2400" b="1" dirty="0">
            <a:cs typeface="B Mitra" panose="00000400000000000000" pitchFamily="2" charset="-78"/>
          </a:endParaRPr>
        </a:p>
      </dgm:t>
    </dgm:pt>
    <dgm:pt modelId="{9F28EA4B-A2CC-4A13-AE45-9D3487D16610}" type="parTrans" cxnId="{DADD78D0-2601-47BD-A5CC-733EF937E0C6}">
      <dgm:prSet/>
      <dgm:spPr/>
      <dgm:t>
        <a:bodyPr/>
        <a:lstStyle/>
        <a:p>
          <a:endParaRPr lang="en-US"/>
        </a:p>
      </dgm:t>
    </dgm:pt>
    <dgm:pt modelId="{2114FD8B-3D11-4C21-80F4-851E51D0B4D1}" type="sibTrans" cxnId="{DADD78D0-2601-47BD-A5CC-733EF937E0C6}">
      <dgm:prSet/>
      <dgm:spPr/>
      <dgm:t>
        <a:bodyPr/>
        <a:lstStyle/>
        <a:p>
          <a:endParaRPr lang="en-US"/>
        </a:p>
      </dgm:t>
    </dgm:pt>
    <dgm:pt modelId="{7F065285-155D-4905-BABC-4A9425276643}">
      <dgm:prSet phldrT="[Text]" custT="1"/>
      <dgm:spPr/>
      <dgm:t>
        <a:bodyPr/>
        <a:lstStyle/>
        <a:p>
          <a:r>
            <a:rPr lang="fa-IR" sz="2400" b="1" dirty="0">
              <a:cs typeface="B Mitra" panose="00000400000000000000" pitchFamily="2" charset="-78"/>
            </a:rPr>
            <a:t>سوالات واهداف پژوهش </a:t>
          </a:r>
          <a:endParaRPr lang="en-US" sz="2400" b="1" dirty="0">
            <a:cs typeface="B Mitra" panose="00000400000000000000" pitchFamily="2" charset="-78"/>
          </a:endParaRPr>
        </a:p>
      </dgm:t>
    </dgm:pt>
    <dgm:pt modelId="{13A40C69-C880-4379-A62C-24096CA031C2}" type="parTrans" cxnId="{DDA44F69-5666-46EB-A7F3-5C67F9186086}">
      <dgm:prSet/>
      <dgm:spPr/>
      <dgm:t>
        <a:bodyPr/>
        <a:lstStyle/>
        <a:p>
          <a:endParaRPr lang="en-US"/>
        </a:p>
      </dgm:t>
    </dgm:pt>
    <dgm:pt modelId="{DE5BB5EA-F787-4427-9677-A963B3936229}" type="sibTrans" cxnId="{DDA44F69-5666-46EB-A7F3-5C67F9186086}">
      <dgm:prSet/>
      <dgm:spPr/>
      <dgm:t>
        <a:bodyPr/>
        <a:lstStyle/>
        <a:p>
          <a:endParaRPr lang="en-US"/>
        </a:p>
      </dgm:t>
    </dgm:pt>
    <dgm:pt modelId="{C9F4A1B7-5C56-48A9-8CF0-BCDD989AAEFA}">
      <dgm:prSet custT="1"/>
      <dgm:spPr/>
      <dgm:t>
        <a:bodyPr/>
        <a:lstStyle/>
        <a:p>
          <a:r>
            <a:rPr lang="fa-IR" sz="2400" b="1" dirty="0">
              <a:cs typeface="B Mitra" panose="00000400000000000000" pitchFamily="2" charset="-78"/>
            </a:rPr>
            <a:t>پیشینه ی پژوهش </a:t>
          </a:r>
          <a:endParaRPr lang="en-US" sz="2400" b="1" dirty="0">
            <a:cs typeface="B Mitra" panose="00000400000000000000" pitchFamily="2" charset="-78"/>
          </a:endParaRPr>
        </a:p>
      </dgm:t>
    </dgm:pt>
    <dgm:pt modelId="{5EB497FC-1054-4F5B-8B4D-B426B2BD3C1A}" type="parTrans" cxnId="{9F9278BC-AF19-49C6-A24D-50F1F43334C1}">
      <dgm:prSet/>
      <dgm:spPr/>
      <dgm:t>
        <a:bodyPr/>
        <a:lstStyle/>
        <a:p>
          <a:endParaRPr lang="en-US"/>
        </a:p>
      </dgm:t>
    </dgm:pt>
    <dgm:pt modelId="{668F9AE7-1CFE-4E1D-825B-6B42FA8A01D7}" type="sibTrans" cxnId="{9F9278BC-AF19-49C6-A24D-50F1F43334C1}">
      <dgm:prSet/>
      <dgm:spPr/>
      <dgm:t>
        <a:bodyPr/>
        <a:lstStyle/>
        <a:p>
          <a:endParaRPr lang="en-US"/>
        </a:p>
      </dgm:t>
    </dgm:pt>
    <dgm:pt modelId="{53AFC259-11C9-4A88-BB27-9454D2A735BC}">
      <dgm:prSet custT="1"/>
      <dgm:spPr/>
      <dgm:t>
        <a:bodyPr/>
        <a:lstStyle/>
        <a:p>
          <a:r>
            <a:rPr lang="fa-IR" sz="2400" b="1" kern="1200" dirty="0">
              <a:cs typeface="B Mitra" panose="00000400000000000000" pitchFamily="2" charset="-78"/>
            </a:rPr>
            <a:t>روش شناسی </a:t>
          </a:r>
          <a:r>
            <a:rPr lang="fa-IR" sz="2400" b="1" kern="1200" dirty="0">
              <a:solidFill>
                <a:prstClr val="black">
                  <a:hueOff val="0"/>
                  <a:satOff val="0"/>
                  <a:lumOff val="0"/>
                  <a:alphaOff val="0"/>
                </a:prstClr>
              </a:solidFill>
              <a:latin typeface="Calibri" panose="020F0502020204030204"/>
              <a:ea typeface="+mn-ea"/>
              <a:cs typeface="B Mitra" panose="00000400000000000000" pitchFamily="2" charset="-78"/>
            </a:rPr>
            <a:t>پژوهش</a:t>
          </a:r>
          <a:endParaRPr lang="en-US" sz="2400" b="1" kern="1200" dirty="0">
            <a:solidFill>
              <a:prstClr val="black">
                <a:hueOff val="0"/>
                <a:satOff val="0"/>
                <a:lumOff val="0"/>
                <a:alphaOff val="0"/>
              </a:prstClr>
            </a:solidFill>
            <a:latin typeface="Calibri" panose="020F0502020204030204"/>
            <a:ea typeface="+mn-ea"/>
            <a:cs typeface="B Mitra" panose="00000400000000000000" pitchFamily="2" charset="-78"/>
          </a:endParaRPr>
        </a:p>
      </dgm:t>
    </dgm:pt>
    <dgm:pt modelId="{C82C9187-F6C2-4A2C-BD65-D75C261BCEAD}" type="parTrans" cxnId="{5561F037-B5F3-4D6D-922E-0EB0297B627B}">
      <dgm:prSet/>
      <dgm:spPr/>
      <dgm:t>
        <a:bodyPr/>
        <a:lstStyle/>
        <a:p>
          <a:endParaRPr lang="en-US"/>
        </a:p>
      </dgm:t>
    </dgm:pt>
    <dgm:pt modelId="{DF2F1D52-AECA-429D-A2E0-C0A8E8385ED9}" type="sibTrans" cxnId="{5561F037-B5F3-4D6D-922E-0EB0297B627B}">
      <dgm:prSet/>
      <dgm:spPr/>
      <dgm:t>
        <a:bodyPr/>
        <a:lstStyle/>
        <a:p>
          <a:endParaRPr lang="en-US"/>
        </a:p>
      </dgm:t>
    </dgm:pt>
    <dgm:pt modelId="{EF64481A-630F-4567-8F6A-24E1A1D42FF0}">
      <dgm:prSet custT="1"/>
      <dgm:spPr/>
      <dgm:t>
        <a:bodyPr/>
        <a:lstStyle/>
        <a:p>
          <a:r>
            <a:rPr lang="fa-IR" sz="2400" b="1" dirty="0">
              <a:cs typeface="B Mitra" panose="00000400000000000000" pitchFamily="2" charset="-78"/>
            </a:rPr>
            <a:t>     </a:t>
          </a:r>
          <a:r>
            <a:rPr lang="fa-IR" sz="2400" b="1" i="0" dirty="0"/>
            <a:t>تجزیه و تحلیل تحقیق</a:t>
          </a:r>
          <a:endParaRPr lang="en-US" sz="2400" b="1" dirty="0">
            <a:cs typeface="B Mitra" panose="00000400000000000000" pitchFamily="2" charset="-78"/>
          </a:endParaRPr>
        </a:p>
      </dgm:t>
    </dgm:pt>
    <dgm:pt modelId="{5C56895C-3242-45F5-BF73-1F536B8848BF}" type="parTrans" cxnId="{DA4C7FEA-7A9A-4DCC-8F81-B40B8041B642}">
      <dgm:prSet/>
      <dgm:spPr/>
      <dgm:t>
        <a:bodyPr/>
        <a:lstStyle/>
        <a:p>
          <a:endParaRPr lang="en-US"/>
        </a:p>
      </dgm:t>
    </dgm:pt>
    <dgm:pt modelId="{AB239EA7-74E0-4461-A85D-8DD5BBAABBD2}" type="sibTrans" cxnId="{DA4C7FEA-7A9A-4DCC-8F81-B40B8041B642}">
      <dgm:prSet/>
      <dgm:spPr/>
      <dgm:t>
        <a:bodyPr/>
        <a:lstStyle/>
        <a:p>
          <a:endParaRPr lang="en-US"/>
        </a:p>
      </dgm:t>
    </dgm:pt>
    <dgm:pt modelId="{E78B0D57-18E3-4D39-9AE6-E3E9F7080C0A}">
      <dgm:prSet custT="1"/>
      <dgm:spPr/>
      <dgm:t>
        <a:bodyPr/>
        <a:lstStyle/>
        <a:p>
          <a:r>
            <a:rPr lang="fa-IR" sz="2400" b="1" dirty="0">
              <a:cs typeface="B Mitra" panose="00000400000000000000" pitchFamily="2" charset="-78"/>
            </a:rPr>
            <a:t>نتیجه گیری</a:t>
          </a:r>
          <a:endParaRPr lang="en-US" sz="2400" b="1" dirty="0">
            <a:cs typeface="B Mitra" panose="00000400000000000000" pitchFamily="2" charset="-78"/>
          </a:endParaRPr>
        </a:p>
      </dgm:t>
    </dgm:pt>
    <dgm:pt modelId="{679C03E3-B424-45FC-9E07-20DD4B80759F}" type="parTrans" cxnId="{47AF2089-A1F0-4DDD-B0D0-8879A5CC8F30}">
      <dgm:prSet/>
      <dgm:spPr/>
      <dgm:t>
        <a:bodyPr/>
        <a:lstStyle/>
        <a:p>
          <a:endParaRPr lang="en-US"/>
        </a:p>
      </dgm:t>
    </dgm:pt>
    <dgm:pt modelId="{287140E0-2A18-41FD-9209-85FD44A81A0C}" type="sibTrans" cxnId="{47AF2089-A1F0-4DDD-B0D0-8879A5CC8F30}">
      <dgm:prSet/>
      <dgm:spPr/>
      <dgm:t>
        <a:bodyPr/>
        <a:lstStyle/>
        <a:p>
          <a:endParaRPr lang="en-US"/>
        </a:p>
      </dgm:t>
    </dgm:pt>
    <dgm:pt modelId="{F8BC248B-31F7-4795-AB99-40C2E3951831}">
      <dgm:prSet/>
      <dgm:spPr/>
      <dgm:t>
        <a:bodyPr/>
        <a:lstStyle/>
        <a:p>
          <a:r>
            <a:rPr lang="fa-IR" b="1" dirty="0">
              <a:cs typeface="B Mitra" panose="00000400000000000000" pitchFamily="2" charset="-78"/>
            </a:rPr>
            <a:t>     پیشنهادات</a:t>
          </a:r>
          <a:endParaRPr lang="en-US" dirty="0"/>
        </a:p>
      </dgm:t>
    </dgm:pt>
    <dgm:pt modelId="{A1B0B7DF-D130-485B-A6A5-AAAC168E2795}" type="parTrans" cxnId="{9A6D939D-B8F6-4F13-9F76-3B68462118EF}">
      <dgm:prSet/>
      <dgm:spPr/>
      <dgm:t>
        <a:bodyPr/>
        <a:lstStyle/>
        <a:p>
          <a:endParaRPr lang="en-US"/>
        </a:p>
      </dgm:t>
    </dgm:pt>
    <dgm:pt modelId="{E5A60B31-8488-46AE-B56C-0EA79A334556}" type="sibTrans" cxnId="{9A6D939D-B8F6-4F13-9F76-3B68462118EF}">
      <dgm:prSet/>
      <dgm:spPr/>
      <dgm:t>
        <a:bodyPr/>
        <a:lstStyle/>
        <a:p>
          <a:endParaRPr lang="en-US"/>
        </a:p>
      </dgm:t>
    </dgm:pt>
    <dgm:pt modelId="{F923891D-FF86-4BA6-8C43-E6F4B77FD44D}">
      <dgm:prSet/>
      <dgm:spPr/>
      <dgm:t>
        <a:bodyPr/>
        <a:lstStyle/>
        <a:p>
          <a:r>
            <a:rPr lang="fa-IR" b="1">
              <a:cs typeface="B Mitra" panose="00000400000000000000" pitchFamily="2" charset="-78"/>
            </a:rPr>
            <a:t>     منابع تحقیقات</a:t>
          </a:r>
          <a:endParaRPr lang="en-US" dirty="0"/>
        </a:p>
      </dgm:t>
    </dgm:pt>
    <dgm:pt modelId="{6F81A536-1B70-40AA-BEE6-9D69A067F174}" type="sibTrans" cxnId="{85FBDC17-BD9B-4967-A84E-E83FC37FAD90}">
      <dgm:prSet/>
      <dgm:spPr/>
      <dgm:t>
        <a:bodyPr/>
        <a:lstStyle/>
        <a:p>
          <a:endParaRPr lang="en-US"/>
        </a:p>
      </dgm:t>
    </dgm:pt>
    <dgm:pt modelId="{E09EC3F2-CB45-481A-B639-A4D3D6A1F743}" type="parTrans" cxnId="{85FBDC17-BD9B-4967-A84E-E83FC37FAD90}">
      <dgm:prSet/>
      <dgm:spPr/>
      <dgm:t>
        <a:bodyPr/>
        <a:lstStyle/>
        <a:p>
          <a:endParaRPr lang="en-US"/>
        </a:p>
      </dgm:t>
    </dgm:pt>
    <dgm:pt modelId="{E170D5AF-7C11-49E9-9D4F-879740087762}">
      <dgm:prSet phldrT="[Text]" custT="1"/>
      <dgm:spPr/>
      <dgm:t>
        <a:bodyPr/>
        <a:lstStyle/>
        <a:p>
          <a:r>
            <a:rPr lang="fa-IR" sz="2400" b="1" dirty="0">
              <a:cs typeface="B Mitra" panose="00000400000000000000" pitchFamily="2" charset="-78"/>
            </a:rPr>
            <a:t>    بیان مساله </a:t>
          </a:r>
        </a:p>
      </dgm:t>
    </dgm:pt>
    <dgm:pt modelId="{D1D5A9F0-1F36-46E8-9FFB-D3DC8A3EC92B}" type="sibTrans" cxnId="{51A61EF3-A64B-4D3B-AB66-38C30B3FA6E7}">
      <dgm:prSet/>
      <dgm:spPr/>
      <dgm:t>
        <a:bodyPr/>
        <a:lstStyle/>
        <a:p>
          <a:endParaRPr lang="en-US"/>
        </a:p>
      </dgm:t>
    </dgm:pt>
    <dgm:pt modelId="{1B2CA352-84AC-4DF3-983B-D0EDDE126E0B}" type="parTrans" cxnId="{51A61EF3-A64B-4D3B-AB66-38C30B3FA6E7}">
      <dgm:prSet/>
      <dgm:spPr/>
      <dgm:t>
        <a:bodyPr/>
        <a:lstStyle/>
        <a:p>
          <a:endParaRPr lang="en-US"/>
        </a:p>
      </dgm:t>
    </dgm:pt>
    <dgm:pt modelId="{7D3AA4FA-E8A5-4129-AB4C-8767C16CFFD8}" type="pres">
      <dgm:prSet presAssocID="{E50D934E-F88E-46FC-8DEB-7B717CDBB1FC}" presName="Name0" presStyleCnt="0">
        <dgm:presLayoutVars>
          <dgm:dir val="rev"/>
        </dgm:presLayoutVars>
      </dgm:prSet>
      <dgm:spPr/>
    </dgm:pt>
    <dgm:pt modelId="{BD8C8B63-176B-4358-8AF1-0F083EBCD377}" type="pres">
      <dgm:prSet presAssocID="{F2BD3FEC-BF90-45AB-BB14-A5461F51A3FF}" presName="noChildren" presStyleCnt="0"/>
      <dgm:spPr/>
    </dgm:pt>
    <dgm:pt modelId="{A54B7D46-9966-4523-8AA5-069F4A13BCE5}" type="pres">
      <dgm:prSet presAssocID="{F2BD3FEC-BF90-45AB-BB14-A5461F51A3FF}" presName="gap" presStyleCnt="0"/>
      <dgm:spPr/>
    </dgm:pt>
    <dgm:pt modelId="{40F7A840-C8FC-436F-8B5D-B253512CA335}" type="pres">
      <dgm:prSet presAssocID="{F2BD3FEC-BF90-45AB-BB14-A5461F51A3FF}" presName="medCircle2" presStyleLbl="vennNode1" presStyleIdx="0" presStyleCnt="10" custScaleX="90910" custScaleY="90910"/>
      <dgm:spPr/>
    </dgm:pt>
    <dgm:pt modelId="{57DC2A6B-B71E-49B8-85B2-D812554B5A02}" type="pres">
      <dgm:prSet presAssocID="{F2BD3FEC-BF90-45AB-BB14-A5461F51A3FF}" presName="txLvlOnly1" presStyleLbl="revTx" presStyleIdx="0" presStyleCnt="10" custScaleX="90910" custScaleY="90910"/>
      <dgm:spPr/>
    </dgm:pt>
    <dgm:pt modelId="{CF6CA0D0-9797-41AE-88B5-B1E482F90429}" type="pres">
      <dgm:prSet presAssocID="{E170D5AF-7C11-49E9-9D4F-879740087762}" presName="noChildren" presStyleCnt="0"/>
      <dgm:spPr/>
    </dgm:pt>
    <dgm:pt modelId="{457ABA5E-296C-4C35-B7BC-8A6B4E8178C3}" type="pres">
      <dgm:prSet presAssocID="{E170D5AF-7C11-49E9-9D4F-879740087762}" presName="gap" presStyleCnt="0"/>
      <dgm:spPr/>
    </dgm:pt>
    <dgm:pt modelId="{E81CD748-D70D-4681-ACD9-10449AE00584}" type="pres">
      <dgm:prSet presAssocID="{E170D5AF-7C11-49E9-9D4F-879740087762}" presName="medCircle2" presStyleLbl="vennNode1" presStyleIdx="1" presStyleCnt="10" custScaleX="90910" custScaleY="90910" custLinFactNeighborX="-42782" custLinFactNeighborY="-8890"/>
      <dgm:spPr/>
    </dgm:pt>
    <dgm:pt modelId="{D1BD1882-ED7A-4943-AACF-70DC79DC016B}" type="pres">
      <dgm:prSet presAssocID="{E170D5AF-7C11-49E9-9D4F-879740087762}" presName="txLvlOnly1" presStyleLbl="revTx" presStyleIdx="1" presStyleCnt="10" custScaleX="126097" custScaleY="90910" custLinFactNeighborX="-27875" custLinFactNeighborY="-8890"/>
      <dgm:spPr/>
    </dgm:pt>
    <dgm:pt modelId="{E9E01486-0D6F-4561-A1D9-7AE0826E61C4}" type="pres">
      <dgm:prSet presAssocID="{E2C07455-0D12-4AD6-A4F5-653390A4F621}" presName="noChildren" presStyleCnt="0"/>
      <dgm:spPr/>
    </dgm:pt>
    <dgm:pt modelId="{4067032F-18FA-434B-A126-115C0A6950E8}" type="pres">
      <dgm:prSet presAssocID="{E2C07455-0D12-4AD6-A4F5-653390A4F621}" presName="gap" presStyleCnt="0"/>
      <dgm:spPr/>
    </dgm:pt>
    <dgm:pt modelId="{6784B747-5F05-443A-AC36-A5CFA0057041}" type="pres">
      <dgm:prSet presAssocID="{E2C07455-0D12-4AD6-A4F5-653390A4F621}" presName="medCircle2" presStyleLbl="vennNode1" presStyleIdx="2" presStyleCnt="10" custScaleX="90910" custScaleY="90910"/>
      <dgm:spPr/>
    </dgm:pt>
    <dgm:pt modelId="{8006566E-2B68-498B-8F15-66E28B3524C5}" type="pres">
      <dgm:prSet presAssocID="{E2C07455-0D12-4AD6-A4F5-653390A4F621}" presName="txLvlOnly1" presStyleLbl="revTx" presStyleIdx="2" presStyleCnt="10" custScaleX="90910" custScaleY="90910" custLinFactNeighborX="-10020" custLinFactNeighborY="-3177"/>
      <dgm:spPr/>
    </dgm:pt>
    <dgm:pt modelId="{34776D8D-367E-479B-903D-3553F781BC11}" type="pres">
      <dgm:prSet presAssocID="{7F065285-155D-4905-BABC-4A9425276643}" presName="noChildren" presStyleCnt="0"/>
      <dgm:spPr/>
    </dgm:pt>
    <dgm:pt modelId="{7D2D0CC2-ED1A-4D46-A8F5-7E506609C85A}" type="pres">
      <dgm:prSet presAssocID="{7F065285-155D-4905-BABC-4A9425276643}" presName="gap" presStyleCnt="0"/>
      <dgm:spPr/>
    </dgm:pt>
    <dgm:pt modelId="{040714BE-E021-46C5-A9BF-E1A41D69CA24}" type="pres">
      <dgm:prSet presAssocID="{7F065285-155D-4905-BABC-4A9425276643}" presName="medCircle2" presStyleLbl="vennNode1" presStyleIdx="3" presStyleCnt="10" custScaleX="90910" custScaleY="90910"/>
      <dgm:spPr/>
    </dgm:pt>
    <dgm:pt modelId="{28206942-3E6B-414B-9BC1-86D9E0CE962F}" type="pres">
      <dgm:prSet presAssocID="{7F065285-155D-4905-BABC-4A9425276643}" presName="txLvlOnly1" presStyleLbl="revTx" presStyleIdx="3" presStyleCnt="10" custScaleX="90910" custScaleY="90910" custLinFactNeighborX="-6030"/>
      <dgm:spPr/>
    </dgm:pt>
    <dgm:pt modelId="{0A32F5DF-D6DC-4406-A6C0-5C410D435B23}" type="pres">
      <dgm:prSet presAssocID="{C9F4A1B7-5C56-48A9-8CF0-BCDD989AAEFA}" presName="noChildren" presStyleCnt="0"/>
      <dgm:spPr/>
    </dgm:pt>
    <dgm:pt modelId="{2807044E-330E-4115-BB8F-C37ED481AB26}" type="pres">
      <dgm:prSet presAssocID="{C9F4A1B7-5C56-48A9-8CF0-BCDD989AAEFA}" presName="gap" presStyleCnt="0"/>
      <dgm:spPr/>
    </dgm:pt>
    <dgm:pt modelId="{0AB0E3A2-3F3F-48EB-A6B3-410816D80856}" type="pres">
      <dgm:prSet presAssocID="{C9F4A1B7-5C56-48A9-8CF0-BCDD989AAEFA}" presName="medCircle2" presStyleLbl="vennNode1" presStyleIdx="4" presStyleCnt="10" custScaleX="90910" custScaleY="90910" custLinFactNeighborX="-55413" custLinFactNeighborY="146"/>
      <dgm:spPr/>
    </dgm:pt>
    <dgm:pt modelId="{DB918F90-58F7-4C7F-A624-2ECDE63292DE}" type="pres">
      <dgm:prSet presAssocID="{C9F4A1B7-5C56-48A9-8CF0-BCDD989AAEFA}" presName="txLvlOnly1" presStyleLbl="revTx" presStyleIdx="4" presStyleCnt="10" custScaleX="130253" custScaleY="90910" custLinFactNeighborX="-36438" custLinFactNeighborY="289"/>
      <dgm:spPr/>
    </dgm:pt>
    <dgm:pt modelId="{5482B7FD-241A-4F8B-ADB2-6C80918970A1}" type="pres">
      <dgm:prSet presAssocID="{53AFC259-11C9-4A88-BB27-9454D2A735BC}" presName="noChildren" presStyleCnt="0"/>
      <dgm:spPr/>
    </dgm:pt>
    <dgm:pt modelId="{58682A49-110D-46C9-991B-C7941B013373}" type="pres">
      <dgm:prSet presAssocID="{53AFC259-11C9-4A88-BB27-9454D2A735BC}" presName="gap" presStyleCnt="0"/>
      <dgm:spPr/>
    </dgm:pt>
    <dgm:pt modelId="{64AB624E-71C4-4055-888E-E932AB631707}" type="pres">
      <dgm:prSet presAssocID="{53AFC259-11C9-4A88-BB27-9454D2A735BC}" presName="medCircle2" presStyleLbl="vennNode1" presStyleIdx="5" presStyleCnt="10" custScaleX="90910" custScaleY="90910"/>
      <dgm:spPr/>
    </dgm:pt>
    <dgm:pt modelId="{63B9C665-4F6A-49DB-8E88-9995626D986C}" type="pres">
      <dgm:prSet presAssocID="{53AFC259-11C9-4A88-BB27-9454D2A735BC}" presName="txLvlOnly1" presStyleLbl="revTx" presStyleIdx="5" presStyleCnt="10" custScaleX="87743" custScaleY="90910" custLinFactNeighborX="-6030" custLinFactNeighborY="-6355"/>
      <dgm:spPr/>
    </dgm:pt>
    <dgm:pt modelId="{0350F964-8F94-429B-9889-11445420A950}" type="pres">
      <dgm:prSet presAssocID="{EF64481A-630F-4567-8F6A-24E1A1D42FF0}" presName="noChildren" presStyleCnt="0"/>
      <dgm:spPr/>
    </dgm:pt>
    <dgm:pt modelId="{E1CD3D7C-643A-425F-908A-753E86B2C53B}" type="pres">
      <dgm:prSet presAssocID="{EF64481A-630F-4567-8F6A-24E1A1D42FF0}" presName="gap" presStyleCnt="0"/>
      <dgm:spPr/>
    </dgm:pt>
    <dgm:pt modelId="{E5C30E30-D8A2-4167-BD51-8E7AB1954A9C}" type="pres">
      <dgm:prSet presAssocID="{EF64481A-630F-4567-8F6A-24E1A1D42FF0}" presName="medCircle2" presStyleLbl="vennNode1" presStyleIdx="6" presStyleCnt="10" custScaleX="90910" custScaleY="90910"/>
      <dgm:spPr/>
    </dgm:pt>
    <dgm:pt modelId="{6422275A-AA9D-4E0D-AEED-BF1DDFAF1FD3}" type="pres">
      <dgm:prSet presAssocID="{EF64481A-630F-4567-8F6A-24E1A1D42FF0}" presName="txLvlOnly1" presStyleLbl="revTx" presStyleIdx="6" presStyleCnt="10" custScaleX="90910" custScaleY="90910"/>
      <dgm:spPr/>
    </dgm:pt>
    <dgm:pt modelId="{637B4826-295C-471A-917E-33D53758C39E}" type="pres">
      <dgm:prSet presAssocID="{E78B0D57-18E3-4D39-9AE6-E3E9F7080C0A}" presName="noChildren" presStyleCnt="0"/>
      <dgm:spPr/>
    </dgm:pt>
    <dgm:pt modelId="{90FA678D-FF99-432E-9D02-C0D53C0D88F5}" type="pres">
      <dgm:prSet presAssocID="{E78B0D57-18E3-4D39-9AE6-E3E9F7080C0A}" presName="gap" presStyleCnt="0"/>
      <dgm:spPr/>
    </dgm:pt>
    <dgm:pt modelId="{4F0A2B3C-5C9C-4C02-B0EE-4A908AA65042}" type="pres">
      <dgm:prSet presAssocID="{E78B0D57-18E3-4D39-9AE6-E3E9F7080C0A}" presName="medCircle2" presStyleLbl="vennNode1" presStyleIdx="7" presStyleCnt="10" custScaleX="90910" custScaleY="90910"/>
      <dgm:spPr/>
    </dgm:pt>
    <dgm:pt modelId="{7AB0C507-F30B-47AB-B849-67C05D94C32E}" type="pres">
      <dgm:prSet presAssocID="{E78B0D57-18E3-4D39-9AE6-E3E9F7080C0A}" presName="txLvlOnly1" presStyleLbl="revTx" presStyleIdx="7" presStyleCnt="10" custScaleX="72705" custScaleY="90910"/>
      <dgm:spPr/>
    </dgm:pt>
    <dgm:pt modelId="{1A9F8236-16F3-4D41-A0DB-264C010A0402}" type="pres">
      <dgm:prSet presAssocID="{F8BC248B-31F7-4795-AB99-40C2E3951831}" presName="noChildren" presStyleCnt="0"/>
      <dgm:spPr/>
    </dgm:pt>
    <dgm:pt modelId="{F7E45AB2-7517-4370-AB03-B0550A50BF19}" type="pres">
      <dgm:prSet presAssocID="{F8BC248B-31F7-4795-AB99-40C2E3951831}" presName="gap" presStyleCnt="0"/>
      <dgm:spPr/>
    </dgm:pt>
    <dgm:pt modelId="{0D774FCE-3BAC-4A4F-B6DD-D9198107F961}" type="pres">
      <dgm:prSet presAssocID="{F8BC248B-31F7-4795-AB99-40C2E3951831}" presName="medCircle2" presStyleLbl="vennNode1" presStyleIdx="8" presStyleCnt="10"/>
      <dgm:spPr/>
    </dgm:pt>
    <dgm:pt modelId="{1267927E-B594-44D1-9859-7ADF0172689A}" type="pres">
      <dgm:prSet presAssocID="{F8BC248B-31F7-4795-AB99-40C2E3951831}" presName="txLvlOnly1" presStyleLbl="revTx" presStyleIdx="8" presStyleCnt="10" custScaleX="90910" custScaleY="90910"/>
      <dgm:spPr/>
    </dgm:pt>
    <dgm:pt modelId="{45EEBEF9-D264-4F39-80D8-42072882580E}" type="pres">
      <dgm:prSet presAssocID="{F923891D-FF86-4BA6-8C43-E6F4B77FD44D}" presName="noChildren" presStyleCnt="0"/>
      <dgm:spPr/>
    </dgm:pt>
    <dgm:pt modelId="{FB7BD279-7BEF-4648-9156-6366141D6606}" type="pres">
      <dgm:prSet presAssocID="{F923891D-FF86-4BA6-8C43-E6F4B77FD44D}" presName="gap" presStyleCnt="0"/>
      <dgm:spPr/>
    </dgm:pt>
    <dgm:pt modelId="{1086A50B-ABAF-4C35-82F0-D5ED7443AD54}" type="pres">
      <dgm:prSet presAssocID="{F923891D-FF86-4BA6-8C43-E6F4B77FD44D}" presName="medCircle2" presStyleLbl="vennNode1" presStyleIdx="9" presStyleCnt="10"/>
      <dgm:spPr/>
    </dgm:pt>
    <dgm:pt modelId="{D47C95E5-37AD-429B-B2EF-2D62EFC1A50C}" type="pres">
      <dgm:prSet presAssocID="{F923891D-FF86-4BA6-8C43-E6F4B77FD44D}" presName="txLvlOnly1" presStyleLbl="revTx" presStyleIdx="9" presStyleCnt="10" custScaleX="90910" custScaleY="90910"/>
      <dgm:spPr/>
    </dgm:pt>
  </dgm:ptLst>
  <dgm:cxnLst>
    <dgm:cxn modelId="{CC75A300-CEC8-43A4-AE0C-EC6AC65078FF}" srcId="{E50D934E-F88E-46FC-8DEB-7B717CDBB1FC}" destId="{F2BD3FEC-BF90-45AB-BB14-A5461F51A3FF}" srcOrd="0" destOrd="0" parTransId="{EAFB3620-EEE6-44AD-A37D-F510F0B67777}" sibTransId="{930857B1-95E6-4595-B374-6776C1D9E2DE}"/>
    <dgm:cxn modelId="{46020514-F57C-4215-BA2F-7B1AD79D0010}" type="presOf" srcId="{C9F4A1B7-5C56-48A9-8CF0-BCDD989AAEFA}" destId="{DB918F90-58F7-4C7F-A624-2ECDE63292DE}" srcOrd="0" destOrd="0" presId="urn:microsoft.com/office/officeart/2008/layout/VerticalCircleList"/>
    <dgm:cxn modelId="{85FBDC17-BD9B-4967-A84E-E83FC37FAD90}" srcId="{E50D934E-F88E-46FC-8DEB-7B717CDBB1FC}" destId="{F923891D-FF86-4BA6-8C43-E6F4B77FD44D}" srcOrd="9" destOrd="0" parTransId="{E09EC3F2-CB45-481A-B639-A4D3D6A1F743}" sibTransId="{6F81A536-1B70-40AA-BEE6-9D69A067F174}"/>
    <dgm:cxn modelId="{2569D31E-402E-4F1B-BD56-0E552639042A}" type="presOf" srcId="{E170D5AF-7C11-49E9-9D4F-879740087762}" destId="{D1BD1882-ED7A-4943-AACF-70DC79DC016B}" srcOrd="0" destOrd="0" presId="urn:microsoft.com/office/officeart/2008/layout/VerticalCircleList"/>
    <dgm:cxn modelId="{75173A28-1D8A-449E-8D0C-6ACF1571C608}" type="presOf" srcId="{F8BC248B-31F7-4795-AB99-40C2E3951831}" destId="{1267927E-B594-44D1-9859-7ADF0172689A}" srcOrd="0" destOrd="0" presId="urn:microsoft.com/office/officeart/2008/layout/VerticalCircleList"/>
    <dgm:cxn modelId="{5561F037-B5F3-4D6D-922E-0EB0297B627B}" srcId="{E50D934E-F88E-46FC-8DEB-7B717CDBB1FC}" destId="{53AFC259-11C9-4A88-BB27-9454D2A735BC}" srcOrd="5" destOrd="0" parTransId="{C82C9187-F6C2-4A2C-BD65-D75C261BCEAD}" sibTransId="{DF2F1D52-AECA-429D-A2E0-C0A8E8385ED9}"/>
    <dgm:cxn modelId="{B3CBCB5E-37FC-4BC5-8BE8-D4E469F0DE1A}" type="presOf" srcId="{F2BD3FEC-BF90-45AB-BB14-A5461F51A3FF}" destId="{57DC2A6B-B71E-49B8-85B2-D812554B5A02}" srcOrd="0" destOrd="0" presId="urn:microsoft.com/office/officeart/2008/layout/VerticalCircleList"/>
    <dgm:cxn modelId="{DDA44F69-5666-46EB-A7F3-5C67F9186086}" srcId="{E50D934E-F88E-46FC-8DEB-7B717CDBB1FC}" destId="{7F065285-155D-4905-BABC-4A9425276643}" srcOrd="3" destOrd="0" parTransId="{13A40C69-C880-4379-A62C-24096CA031C2}" sibTransId="{DE5BB5EA-F787-4427-9677-A963B3936229}"/>
    <dgm:cxn modelId="{CEA81B4A-7E56-4BFC-AD99-DEB3CB2998D4}" type="presOf" srcId="{E50D934E-F88E-46FC-8DEB-7B717CDBB1FC}" destId="{7D3AA4FA-E8A5-4129-AB4C-8767C16CFFD8}" srcOrd="0" destOrd="0" presId="urn:microsoft.com/office/officeart/2008/layout/VerticalCircleList"/>
    <dgm:cxn modelId="{F5AC7887-F14D-4B2E-9426-B104DDA6F48C}" type="presOf" srcId="{53AFC259-11C9-4A88-BB27-9454D2A735BC}" destId="{63B9C665-4F6A-49DB-8E88-9995626D986C}" srcOrd="0" destOrd="0" presId="urn:microsoft.com/office/officeart/2008/layout/VerticalCircleList"/>
    <dgm:cxn modelId="{47AF2089-A1F0-4DDD-B0D0-8879A5CC8F30}" srcId="{E50D934E-F88E-46FC-8DEB-7B717CDBB1FC}" destId="{E78B0D57-18E3-4D39-9AE6-E3E9F7080C0A}" srcOrd="7" destOrd="0" parTransId="{679C03E3-B424-45FC-9E07-20DD4B80759F}" sibTransId="{287140E0-2A18-41FD-9209-85FD44A81A0C}"/>
    <dgm:cxn modelId="{ADF12297-C651-40C5-93A9-DE3FCFCAB3BA}" type="presOf" srcId="{EF64481A-630F-4567-8F6A-24E1A1D42FF0}" destId="{6422275A-AA9D-4E0D-AEED-BF1DDFAF1FD3}" srcOrd="0" destOrd="0" presId="urn:microsoft.com/office/officeart/2008/layout/VerticalCircleList"/>
    <dgm:cxn modelId="{9A6D939D-B8F6-4F13-9F76-3B68462118EF}" srcId="{E50D934E-F88E-46FC-8DEB-7B717CDBB1FC}" destId="{F8BC248B-31F7-4795-AB99-40C2E3951831}" srcOrd="8" destOrd="0" parTransId="{A1B0B7DF-D130-485B-A6A5-AAAC168E2795}" sibTransId="{E5A60B31-8488-46AE-B56C-0EA79A334556}"/>
    <dgm:cxn modelId="{9F9278BC-AF19-49C6-A24D-50F1F43334C1}" srcId="{E50D934E-F88E-46FC-8DEB-7B717CDBB1FC}" destId="{C9F4A1B7-5C56-48A9-8CF0-BCDD989AAEFA}" srcOrd="4" destOrd="0" parTransId="{5EB497FC-1054-4F5B-8B4D-B426B2BD3C1A}" sibTransId="{668F9AE7-1CFE-4E1D-825B-6B42FA8A01D7}"/>
    <dgm:cxn modelId="{51C371C2-1010-4992-A473-0DBF4A7637B3}" type="presOf" srcId="{F923891D-FF86-4BA6-8C43-E6F4B77FD44D}" destId="{D47C95E5-37AD-429B-B2EF-2D62EFC1A50C}" srcOrd="0" destOrd="0" presId="urn:microsoft.com/office/officeart/2008/layout/VerticalCircleList"/>
    <dgm:cxn modelId="{DADD78D0-2601-47BD-A5CC-733EF937E0C6}" srcId="{E50D934E-F88E-46FC-8DEB-7B717CDBB1FC}" destId="{E2C07455-0D12-4AD6-A4F5-653390A4F621}" srcOrd="2" destOrd="0" parTransId="{9F28EA4B-A2CC-4A13-AE45-9D3487D16610}" sibTransId="{2114FD8B-3D11-4C21-80F4-851E51D0B4D1}"/>
    <dgm:cxn modelId="{C5575ED6-AC2C-4AA4-A155-DB4A62D0B35B}" type="presOf" srcId="{E78B0D57-18E3-4D39-9AE6-E3E9F7080C0A}" destId="{7AB0C507-F30B-47AB-B849-67C05D94C32E}" srcOrd="0" destOrd="0" presId="urn:microsoft.com/office/officeart/2008/layout/VerticalCircleList"/>
    <dgm:cxn modelId="{0D0CA4D9-BCEF-4866-95AC-D43398B38D59}" type="presOf" srcId="{7F065285-155D-4905-BABC-4A9425276643}" destId="{28206942-3E6B-414B-9BC1-86D9E0CE962F}" srcOrd="0" destOrd="0" presId="urn:microsoft.com/office/officeart/2008/layout/VerticalCircleList"/>
    <dgm:cxn modelId="{93B86CE3-9F8C-477C-96CC-32F03A3B175E}" type="presOf" srcId="{E2C07455-0D12-4AD6-A4F5-653390A4F621}" destId="{8006566E-2B68-498B-8F15-66E28B3524C5}" srcOrd="0" destOrd="0" presId="urn:microsoft.com/office/officeart/2008/layout/VerticalCircleList"/>
    <dgm:cxn modelId="{DA4C7FEA-7A9A-4DCC-8F81-B40B8041B642}" srcId="{E50D934E-F88E-46FC-8DEB-7B717CDBB1FC}" destId="{EF64481A-630F-4567-8F6A-24E1A1D42FF0}" srcOrd="6" destOrd="0" parTransId="{5C56895C-3242-45F5-BF73-1F536B8848BF}" sibTransId="{AB239EA7-74E0-4461-A85D-8DD5BBAABBD2}"/>
    <dgm:cxn modelId="{51A61EF3-A64B-4D3B-AB66-38C30B3FA6E7}" srcId="{E50D934E-F88E-46FC-8DEB-7B717CDBB1FC}" destId="{E170D5AF-7C11-49E9-9D4F-879740087762}" srcOrd="1" destOrd="0" parTransId="{1B2CA352-84AC-4DF3-983B-D0EDDE126E0B}" sibTransId="{D1D5A9F0-1F36-46E8-9FFB-D3DC8A3EC92B}"/>
    <dgm:cxn modelId="{183E647E-5508-4E5F-9497-6628EE18A431}" type="presParOf" srcId="{7D3AA4FA-E8A5-4129-AB4C-8767C16CFFD8}" destId="{BD8C8B63-176B-4358-8AF1-0F083EBCD377}" srcOrd="0" destOrd="0" presId="urn:microsoft.com/office/officeart/2008/layout/VerticalCircleList"/>
    <dgm:cxn modelId="{606A34F9-64B5-442E-BB77-2F685D45CDED}" type="presParOf" srcId="{BD8C8B63-176B-4358-8AF1-0F083EBCD377}" destId="{A54B7D46-9966-4523-8AA5-069F4A13BCE5}" srcOrd="0" destOrd="0" presId="urn:microsoft.com/office/officeart/2008/layout/VerticalCircleList"/>
    <dgm:cxn modelId="{F9965B20-9812-48EF-9A3F-E4915EC01794}" type="presParOf" srcId="{BD8C8B63-176B-4358-8AF1-0F083EBCD377}" destId="{40F7A840-C8FC-436F-8B5D-B253512CA335}" srcOrd="1" destOrd="0" presId="urn:microsoft.com/office/officeart/2008/layout/VerticalCircleList"/>
    <dgm:cxn modelId="{73D908BA-1538-48F9-AD0F-BEC6117C27A3}" type="presParOf" srcId="{BD8C8B63-176B-4358-8AF1-0F083EBCD377}" destId="{57DC2A6B-B71E-49B8-85B2-D812554B5A02}" srcOrd="2" destOrd="0" presId="urn:microsoft.com/office/officeart/2008/layout/VerticalCircleList"/>
    <dgm:cxn modelId="{CF520F7D-6048-467F-B7B4-24C19101813D}" type="presParOf" srcId="{7D3AA4FA-E8A5-4129-AB4C-8767C16CFFD8}" destId="{CF6CA0D0-9797-41AE-88B5-B1E482F90429}" srcOrd="1" destOrd="0" presId="urn:microsoft.com/office/officeart/2008/layout/VerticalCircleList"/>
    <dgm:cxn modelId="{7E54B9C6-672E-4E19-B391-3DBD1769476E}" type="presParOf" srcId="{CF6CA0D0-9797-41AE-88B5-B1E482F90429}" destId="{457ABA5E-296C-4C35-B7BC-8A6B4E8178C3}" srcOrd="0" destOrd="0" presId="urn:microsoft.com/office/officeart/2008/layout/VerticalCircleList"/>
    <dgm:cxn modelId="{84437DEF-E1FF-495F-9188-5CBBD9795056}" type="presParOf" srcId="{CF6CA0D0-9797-41AE-88B5-B1E482F90429}" destId="{E81CD748-D70D-4681-ACD9-10449AE00584}" srcOrd="1" destOrd="0" presId="urn:microsoft.com/office/officeart/2008/layout/VerticalCircleList"/>
    <dgm:cxn modelId="{9D0D3FA5-7C37-4E8A-9469-3B022C000D8D}" type="presParOf" srcId="{CF6CA0D0-9797-41AE-88B5-B1E482F90429}" destId="{D1BD1882-ED7A-4943-AACF-70DC79DC016B}" srcOrd="2" destOrd="0" presId="urn:microsoft.com/office/officeart/2008/layout/VerticalCircleList"/>
    <dgm:cxn modelId="{BF345EC2-C5F2-49B5-89B9-C8BFED70B459}" type="presParOf" srcId="{7D3AA4FA-E8A5-4129-AB4C-8767C16CFFD8}" destId="{E9E01486-0D6F-4561-A1D9-7AE0826E61C4}" srcOrd="2" destOrd="0" presId="urn:microsoft.com/office/officeart/2008/layout/VerticalCircleList"/>
    <dgm:cxn modelId="{A1E76CB6-1D5D-4898-9152-EAB2CFE0373B}" type="presParOf" srcId="{E9E01486-0D6F-4561-A1D9-7AE0826E61C4}" destId="{4067032F-18FA-434B-A126-115C0A6950E8}" srcOrd="0" destOrd="0" presId="urn:microsoft.com/office/officeart/2008/layout/VerticalCircleList"/>
    <dgm:cxn modelId="{F10A143D-1441-47E0-861A-DB87603D25E6}" type="presParOf" srcId="{E9E01486-0D6F-4561-A1D9-7AE0826E61C4}" destId="{6784B747-5F05-443A-AC36-A5CFA0057041}" srcOrd="1" destOrd="0" presId="urn:microsoft.com/office/officeart/2008/layout/VerticalCircleList"/>
    <dgm:cxn modelId="{E60EB2A2-B684-4461-9631-97A6096EAB96}" type="presParOf" srcId="{E9E01486-0D6F-4561-A1D9-7AE0826E61C4}" destId="{8006566E-2B68-498B-8F15-66E28B3524C5}" srcOrd="2" destOrd="0" presId="urn:microsoft.com/office/officeart/2008/layout/VerticalCircleList"/>
    <dgm:cxn modelId="{B02BF539-6636-4C44-BFFF-9B886F3CCEF4}" type="presParOf" srcId="{7D3AA4FA-E8A5-4129-AB4C-8767C16CFFD8}" destId="{34776D8D-367E-479B-903D-3553F781BC11}" srcOrd="3" destOrd="0" presId="urn:microsoft.com/office/officeart/2008/layout/VerticalCircleList"/>
    <dgm:cxn modelId="{AC4E1049-B7BA-4B23-B9FF-031FEC39CEB4}" type="presParOf" srcId="{34776D8D-367E-479B-903D-3553F781BC11}" destId="{7D2D0CC2-ED1A-4D46-A8F5-7E506609C85A}" srcOrd="0" destOrd="0" presId="urn:microsoft.com/office/officeart/2008/layout/VerticalCircleList"/>
    <dgm:cxn modelId="{17EFDAFE-01D9-4E6E-B900-174ABA5F1F6F}" type="presParOf" srcId="{34776D8D-367E-479B-903D-3553F781BC11}" destId="{040714BE-E021-46C5-A9BF-E1A41D69CA24}" srcOrd="1" destOrd="0" presId="urn:microsoft.com/office/officeart/2008/layout/VerticalCircleList"/>
    <dgm:cxn modelId="{22F4DCE2-4929-455E-98F2-4C51EFA9A99F}" type="presParOf" srcId="{34776D8D-367E-479B-903D-3553F781BC11}" destId="{28206942-3E6B-414B-9BC1-86D9E0CE962F}" srcOrd="2" destOrd="0" presId="urn:microsoft.com/office/officeart/2008/layout/VerticalCircleList"/>
    <dgm:cxn modelId="{4471842C-C5D8-4FA9-A109-B54B99C8A77B}" type="presParOf" srcId="{7D3AA4FA-E8A5-4129-AB4C-8767C16CFFD8}" destId="{0A32F5DF-D6DC-4406-A6C0-5C410D435B23}" srcOrd="4" destOrd="0" presId="urn:microsoft.com/office/officeart/2008/layout/VerticalCircleList"/>
    <dgm:cxn modelId="{C76EBA94-80EE-4DC2-BB0C-BB0866454BFF}" type="presParOf" srcId="{0A32F5DF-D6DC-4406-A6C0-5C410D435B23}" destId="{2807044E-330E-4115-BB8F-C37ED481AB26}" srcOrd="0" destOrd="0" presId="urn:microsoft.com/office/officeart/2008/layout/VerticalCircleList"/>
    <dgm:cxn modelId="{5CDE885A-9E55-476F-9359-BE98B87DE0D3}" type="presParOf" srcId="{0A32F5DF-D6DC-4406-A6C0-5C410D435B23}" destId="{0AB0E3A2-3F3F-48EB-A6B3-410816D80856}" srcOrd="1" destOrd="0" presId="urn:microsoft.com/office/officeart/2008/layout/VerticalCircleList"/>
    <dgm:cxn modelId="{7438CCDF-EA72-4057-9F77-E19E322C5D51}" type="presParOf" srcId="{0A32F5DF-D6DC-4406-A6C0-5C410D435B23}" destId="{DB918F90-58F7-4C7F-A624-2ECDE63292DE}" srcOrd="2" destOrd="0" presId="urn:microsoft.com/office/officeart/2008/layout/VerticalCircleList"/>
    <dgm:cxn modelId="{CEAEEC72-CD1D-4F80-97D3-6DB7A536BBCD}" type="presParOf" srcId="{7D3AA4FA-E8A5-4129-AB4C-8767C16CFFD8}" destId="{5482B7FD-241A-4F8B-ADB2-6C80918970A1}" srcOrd="5" destOrd="0" presId="urn:microsoft.com/office/officeart/2008/layout/VerticalCircleList"/>
    <dgm:cxn modelId="{9EF78D87-2F3D-4A37-BEAF-CDED62FE4A13}" type="presParOf" srcId="{5482B7FD-241A-4F8B-ADB2-6C80918970A1}" destId="{58682A49-110D-46C9-991B-C7941B013373}" srcOrd="0" destOrd="0" presId="urn:microsoft.com/office/officeart/2008/layout/VerticalCircleList"/>
    <dgm:cxn modelId="{4D187A6E-6FBE-4B4D-9FE2-E737B0B2CBAC}" type="presParOf" srcId="{5482B7FD-241A-4F8B-ADB2-6C80918970A1}" destId="{64AB624E-71C4-4055-888E-E932AB631707}" srcOrd="1" destOrd="0" presId="urn:microsoft.com/office/officeart/2008/layout/VerticalCircleList"/>
    <dgm:cxn modelId="{43A5C549-B433-44C6-98EC-7E70AA833935}" type="presParOf" srcId="{5482B7FD-241A-4F8B-ADB2-6C80918970A1}" destId="{63B9C665-4F6A-49DB-8E88-9995626D986C}" srcOrd="2" destOrd="0" presId="urn:microsoft.com/office/officeart/2008/layout/VerticalCircleList"/>
    <dgm:cxn modelId="{E340B92B-0988-49F4-B608-91F9F4D433BF}" type="presParOf" srcId="{7D3AA4FA-E8A5-4129-AB4C-8767C16CFFD8}" destId="{0350F964-8F94-429B-9889-11445420A950}" srcOrd="6" destOrd="0" presId="urn:microsoft.com/office/officeart/2008/layout/VerticalCircleList"/>
    <dgm:cxn modelId="{BA445DA4-B9B8-4A66-963F-6DF356C4CEFE}" type="presParOf" srcId="{0350F964-8F94-429B-9889-11445420A950}" destId="{E1CD3D7C-643A-425F-908A-753E86B2C53B}" srcOrd="0" destOrd="0" presId="urn:microsoft.com/office/officeart/2008/layout/VerticalCircleList"/>
    <dgm:cxn modelId="{69FBA0BC-4990-4600-9E10-DB2C3595BD44}" type="presParOf" srcId="{0350F964-8F94-429B-9889-11445420A950}" destId="{E5C30E30-D8A2-4167-BD51-8E7AB1954A9C}" srcOrd="1" destOrd="0" presId="urn:microsoft.com/office/officeart/2008/layout/VerticalCircleList"/>
    <dgm:cxn modelId="{DC5C07BC-08EF-4431-9E51-9AE7962E0A16}" type="presParOf" srcId="{0350F964-8F94-429B-9889-11445420A950}" destId="{6422275A-AA9D-4E0D-AEED-BF1DDFAF1FD3}" srcOrd="2" destOrd="0" presId="urn:microsoft.com/office/officeart/2008/layout/VerticalCircleList"/>
    <dgm:cxn modelId="{384316C4-26E8-4D8D-BFBE-FA0C4E428D90}" type="presParOf" srcId="{7D3AA4FA-E8A5-4129-AB4C-8767C16CFFD8}" destId="{637B4826-295C-471A-917E-33D53758C39E}" srcOrd="7" destOrd="0" presId="urn:microsoft.com/office/officeart/2008/layout/VerticalCircleList"/>
    <dgm:cxn modelId="{32365903-3204-48DA-9366-EC6DF4C2F7A2}" type="presParOf" srcId="{637B4826-295C-471A-917E-33D53758C39E}" destId="{90FA678D-FF99-432E-9D02-C0D53C0D88F5}" srcOrd="0" destOrd="0" presId="urn:microsoft.com/office/officeart/2008/layout/VerticalCircleList"/>
    <dgm:cxn modelId="{19228941-DEE3-4B1B-A274-2C827F026278}" type="presParOf" srcId="{637B4826-295C-471A-917E-33D53758C39E}" destId="{4F0A2B3C-5C9C-4C02-B0EE-4A908AA65042}" srcOrd="1" destOrd="0" presId="urn:microsoft.com/office/officeart/2008/layout/VerticalCircleList"/>
    <dgm:cxn modelId="{4AB7EEAB-EF80-4ECB-9B0D-24EEC8059ACF}" type="presParOf" srcId="{637B4826-295C-471A-917E-33D53758C39E}" destId="{7AB0C507-F30B-47AB-B849-67C05D94C32E}" srcOrd="2" destOrd="0" presId="urn:microsoft.com/office/officeart/2008/layout/VerticalCircleList"/>
    <dgm:cxn modelId="{7B58099F-6BDB-40A1-8ED3-5F1DDF7BFB77}" type="presParOf" srcId="{7D3AA4FA-E8A5-4129-AB4C-8767C16CFFD8}" destId="{1A9F8236-16F3-4D41-A0DB-264C010A0402}" srcOrd="8" destOrd="0" presId="urn:microsoft.com/office/officeart/2008/layout/VerticalCircleList"/>
    <dgm:cxn modelId="{82204A5B-A391-45BC-84B1-565E72DF49D2}" type="presParOf" srcId="{1A9F8236-16F3-4D41-A0DB-264C010A0402}" destId="{F7E45AB2-7517-4370-AB03-B0550A50BF19}" srcOrd="0" destOrd="0" presId="urn:microsoft.com/office/officeart/2008/layout/VerticalCircleList"/>
    <dgm:cxn modelId="{C045D3F0-8C7B-42BF-AD3E-2654384B10C9}" type="presParOf" srcId="{1A9F8236-16F3-4D41-A0DB-264C010A0402}" destId="{0D774FCE-3BAC-4A4F-B6DD-D9198107F961}" srcOrd="1" destOrd="0" presId="urn:microsoft.com/office/officeart/2008/layout/VerticalCircleList"/>
    <dgm:cxn modelId="{D146BA6C-0866-4E87-B213-576BCE20585D}" type="presParOf" srcId="{1A9F8236-16F3-4D41-A0DB-264C010A0402}" destId="{1267927E-B594-44D1-9859-7ADF0172689A}" srcOrd="2" destOrd="0" presId="urn:microsoft.com/office/officeart/2008/layout/VerticalCircleList"/>
    <dgm:cxn modelId="{8C12A7A7-E3EB-4D2D-AF27-330BF03781B0}" type="presParOf" srcId="{7D3AA4FA-E8A5-4129-AB4C-8767C16CFFD8}" destId="{45EEBEF9-D264-4F39-80D8-42072882580E}" srcOrd="9" destOrd="0" presId="urn:microsoft.com/office/officeart/2008/layout/VerticalCircleList"/>
    <dgm:cxn modelId="{51FF37CC-C988-41F8-8A67-AFD887CD2F19}" type="presParOf" srcId="{45EEBEF9-D264-4F39-80D8-42072882580E}" destId="{FB7BD279-7BEF-4648-9156-6366141D6606}" srcOrd="0" destOrd="0" presId="urn:microsoft.com/office/officeart/2008/layout/VerticalCircleList"/>
    <dgm:cxn modelId="{31AF4231-CDE9-4994-86A3-E4EACC9621BA}" type="presParOf" srcId="{45EEBEF9-D264-4F39-80D8-42072882580E}" destId="{1086A50B-ABAF-4C35-82F0-D5ED7443AD54}" srcOrd="1" destOrd="0" presId="urn:microsoft.com/office/officeart/2008/layout/VerticalCircleList"/>
    <dgm:cxn modelId="{2ADFBF9E-4184-4F57-852B-4373963F15D8}" type="presParOf" srcId="{45EEBEF9-D264-4F39-80D8-42072882580E}" destId="{D47C95E5-37AD-429B-B2EF-2D62EFC1A50C}" srcOrd="2" destOrd="0" presId="urn:microsoft.com/office/officeart/2008/layout/Vertical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379F72-B717-4E3B-836B-0A4B50226857}">
      <dsp:nvSpPr>
        <dsp:cNvPr id="0" name=""/>
        <dsp:cNvSpPr/>
      </dsp:nvSpPr>
      <dsp:spPr>
        <a:xfrm>
          <a:off x="146475" y="272"/>
          <a:ext cx="720000" cy="821252"/>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220" tIns="109220" rIns="109220" bIns="109220" numCol="1" spcCol="1270" anchor="ctr" anchorCtr="0">
          <a:noAutofit/>
        </a:bodyPr>
        <a:lstStyle/>
        <a:p>
          <a:pPr marL="0" lvl="0" indent="0" algn="ctr" defTabSz="1911350">
            <a:lnSpc>
              <a:spcPct val="90000"/>
            </a:lnSpc>
            <a:spcBef>
              <a:spcPct val="0"/>
            </a:spcBef>
            <a:spcAft>
              <a:spcPct val="35000"/>
            </a:spcAft>
            <a:buNone/>
          </a:pPr>
          <a:endParaRPr lang="en-US" sz="4300" kern="1200"/>
        </a:p>
      </dsp:txBody>
      <dsp:txXfrm>
        <a:off x="146475" y="272"/>
        <a:ext cx="720000" cy="821252"/>
      </dsp:txXfrm>
    </dsp:sp>
    <dsp:sp modelId="{84C273BD-2FA2-4638-A48D-70CE3FEB6C25}">
      <dsp:nvSpPr>
        <dsp:cNvPr id="0" name=""/>
        <dsp:cNvSpPr/>
      </dsp:nvSpPr>
      <dsp:spPr>
        <a:xfrm>
          <a:off x="146475" y="862586"/>
          <a:ext cx="720000" cy="821252"/>
        </a:xfrm>
        <a:prstGeom prst="rect">
          <a:avLst/>
        </a:prstGeom>
        <a:solidFill>
          <a:schemeClr val="accent5">
            <a:hueOff val="-1050478"/>
            <a:satOff val="-1461"/>
            <a:lumOff val="-5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220" tIns="109220" rIns="109220" bIns="109220" numCol="1" spcCol="1270" anchor="ctr" anchorCtr="0">
          <a:noAutofit/>
        </a:bodyPr>
        <a:lstStyle/>
        <a:p>
          <a:pPr marL="0" lvl="0" indent="0" algn="ctr" defTabSz="1911350">
            <a:lnSpc>
              <a:spcPct val="90000"/>
            </a:lnSpc>
            <a:spcBef>
              <a:spcPct val="0"/>
            </a:spcBef>
            <a:spcAft>
              <a:spcPct val="35000"/>
            </a:spcAft>
            <a:buNone/>
          </a:pPr>
          <a:endParaRPr lang="en-US" sz="4300" kern="1200"/>
        </a:p>
      </dsp:txBody>
      <dsp:txXfrm>
        <a:off x="146475" y="862586"/>
        <a:ext cx="720000" cy="821252"/>
      </dsp:txXfrm>
    </dsp:sp>
    <dsp:sp modelId="{C83DBA32-D331-4737-AED5-A07FD2C19BCD}">
      <dsp:nvSpPr>
        <dsp:cNvPr id="0" name=""/>
        <dsp:cNvSpPr/>
      </dsp:nvSpPr>
      <dsp:spPr>
        <a:xfrm>
          <a:off x="146475" y="1724901"/>
          <a:ext cx="720000" cy="821252"/>
        </a:xfrm>
        <a:prstGeom prst="rect">
          <a:avLst/>
        </a:prstGeom>
        <a:solidFill>
          <a:schemeClr val="accent5">
            <a:hueOff val="-2100956"/>
            <a:satOff val="-2922"/>
            <a:lumOff val="-112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a:off x="146475" y="1724901"/>
        <a:ext cx="720000" cy="821252"/>
      </dsp:txXfrm>
    </dsp:sp>
    <dsp:sp modelId="{36708297-DB13-4163-AB4D-6E2DACBD5A2E}">
      <dsp:nvSpPr>
        <dsp:cNvPr id="0" name=""/>
        <dsp:cNvSpPr/>
      </dsp:nvSpPr>
      <dsp:spPr>
        <a:xfrm>
          <a:off x="146475" y="2587216"/>
          <a:ext cx="720000" cy="821252"/>
        </a:xfrm>
        <a:prstGeom prst="rect">
          <a:avLst/>
        </a:prstGeom>
        <a:solidFill>
          <a:schemeClr val="accent5">
            <a:hueOff val="-3151433"/>
            <a:satOff val="-4383"/>
            <a:lumOff val="-16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220" tIns="109220" rIns="109220" bIns="109220" numCol="1" spcCol="1270" anchor="ctr" anchorCtr="0">
          <a:noAutofit/>
        </a:bodyPr>
        <a:lstStyle/>
        <a:p>
          <a:pPr marL="0" lvl="0" indent="0" algn="ctr" defTabSz="1911350">
            <a:lnSpc>
              <a:spcPct val="90000"/>
            </a:lnSpc>
            <a:spcBef>
              <a:spcPct val="0"/>
            </a:spcBef>
            <a:spcAft>
              <a:spcPct val="35000"/>
            </a:spcAft>
            <a:buNone/>
          </a:pPr>
          <a:endParaRPr lang="en-US" sz="4300" kern="1200"/>
        </a:p>
      </dsp:txBody>
      <dsp:txXfrm>
        <a:off x="146475" y="2587216"/>
        <a:ext cx="720000" cy="821252"/>
      </dsp:txXfrm>
    </dsp:sp>
    <dsp:sp modelId="{9D41DA34-AF59-485A-8D94-0295CA5524C2}">
      <dsp:nvSpPr>
        <dsp:cNvPr id="0" name=""/>
        <dsp:cNvSpPr/>
      </dsp:nvSpPr>
      <dsp:spPr>
        <a:xfrm>
          <a:off x="146475" y="3449531"/>
          <a:ext cx="720000" cy="821252"/>
        </a:xfrm>
        <a:prstGeom prst="rect">
          <a:avLst/>
        </a:prstGeom>
        <a:solidFill>
          <a:schemeClr val="accent5">
            <a:hueOff val="-4201911"/>
            <a:satOff val="-5845"/>
            <a:lumOff val="-22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220" tIns="109220" rIns="109220" bIns="109220" numCol="1" spcCol="1270" anchor="ctr" anchorCtr="0">
          <a:noAutofit/>
        </a:bodyPr>
        <a:lstStyle/>
        <a:p>
          <a:pPr marL="0" lvl="0" indent="0" algn="ctr" defTabSz="1911350">
            <a:lnSpc>
              <a:spcPct val="90000"/>
            </a:lnSpc>
            <a:spcBef>
              <a:spcPct val="0"/>
            </a:spcBef>
            <a:spcAft>
              <a:spcPct val="35000"/>
            </a:spcAft>
            <a:buNone/>
          </a:pPr>
          <a:endParaRPr lang="en-US" sz="4300" kern="1200"/>
        </a:p>
      </dsp:txBody>
      <dsp:txXfrm>
        <a:off x="146475" y="3449531"/>
        <a:ext cx="720000" cy="821252"/>
      </dsp:txXfrm>
    </dsp:sp>
    <dsp:sp modelId="{77B551C8-2AFB-4727-9E2F-D4106722C998}">
      <dsp:nvSpPr>
        <dsp:cNvPr id="0" name=""/>
        <dsp:cNvSpPr/>
      </dsp:nvSpPr>
      <dsp:spPr>
        <a:xfrm>
          <a:off x="146475" y="4311846"/>
          <a:ext cx="720000" cy="821252"/>
        </a:xfrm>
        <a:prstGeom prst="rect">
          <a:avLst/>
        </a:prstGeom>
        <a:solidFill>
          <a:schemeClr val="accent5">
            <a:hueOff val="-5252389"/>
            <a:satOff val="-7306"/>
            <a:lumOff val="-280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220" tIns="109220" rIns="109220" bIns="109220" numCol="1" spcCol="1270" anchor="ctr" anchorCtr="0">
          <a:noAutofit/>
        </a:bodyPr>
        <a:lstStyle/>
        <a:p>
          <a:pPr marL="0" lvl="0" indent="0" algn="ctr" defTabSz="1911350">
            <a:lnSpc>
              <a:spcPct val="90000"/>
            </a:lnSpc>
            <a:spcBef>
              <a:spcPct val="0"/>
            </a:spcBef>
            <a:spcAft>
              <a:spcPct val="35000"/>
            </a:spcAft>
            <a:buNone/>
          </a:pPr>
          <a:endParaRPr lang="en-US" sz="4300" kern="1200"/>
        </a:p>
      </dsp:txBody>
      <dsp:txXfrm>
        <a:off x="146475" y="4311846"/>
        <a:ext cx="720000" cy="821252"/>
      </dsp:txXfrm>
    </dsp:sp>
    <dsp:sp modelId="{405FF3AC-1C4C-44C7-9343-97B169B3170E}">
      <dsp:nvSpPr>
        <dsp:cNvPr id="0" name=""/>
        <dsp:cNvSpPr/>
      </dsp:nvSpPr>
      <dsp:spPr>
        <a:xfrm>
          <a:off x="146475" y="5174160"/>
          <a:ext cx="720000" cy="821252"/>
        </a:xfrm>
        <a:prstGeom prst="rect">
          <a:avLst/>
        </a:prstGeom>
        <a:solidFill>
          <a:schemeClr val="accent5">
            <a:hueOff val="-6302867"/>
            <a:satOff val="-8767"/>
            <a:lumOff val="-336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220" tIns="109220" rIns="109220" bIns="109220" numCol="1" spcCol="1270" anchor="ctr" anchorCtr="0">
          <a:noAutofit/>
        </a:bodyPr>
        <a:lstStyle/>
        <a:p>
          <a:pPr marL="0" lvl="0" indent="0" algn="ctr" defTabSz="1911350">
            <a:lnSpc>
              <a:spcPct val="90000"/>
            </a:lnSpc>
            <a:spcBef>
              <a:spcPct val="0"/>
            </a:spcBef>
            <a:spcAft>
              <a:spcPct val="35000"/>
            </a:spcAft>
            <a:buNone/>
          </a:pPr>
          <a:endParaRPr lang="en-US" sz="4300" kern="1200"/>
        </a:p>
      </dsp:txBody>
      <dsp:txXfrm>
        <a:off x="146475" y="5174160"/>
        <a:ext cx="720000" cy="821252"/>
      </dsp:txXfrm>
    </dsp:sp>
    <dsp:sp modelId="{1CDF12D4-1AF7-498C-BA6D-8D4246810396}">
      <dsp:nvSpPr>
        <dsp:cNvPr id="0" name=""/>
        <dsp:cNvSpPr/>
      </dsp:nvSpPr>
      <dsp:spPr>
        <a:xfrm>
          <a:off x="146475" y="6036475"/>
          <a:ext cx="720000" cy="821252"/>
        </a:xfrm>
        <a:prstGeom prst="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220" tIns="109220" rIns="109220" bIns="109220" numCol="1" spcCol="1270" anchor="ctr" anchorCtr="0">
          <a:noAutofit/>
        </a:bodyPr>
        <a:lstStyle/>
        <a:p>
          <a:pPr marL="0" lvl="0" indent="0" algn="ctr" defTabSz="1911350">
            <a:lnSpc>
              <a:spcPct val="90000"/>
            </a:lnSpc>
            <a:spcBef>
              <a:spcPct val="0"/>
            </a:spcBef>
            <a:spcAft>
              <a:spcPct val="35000"/>
            </a:spcAft>
            <a:buNone/>
          </a:pPr>
          <a:endParaRPr lang="en-US" sz="4300" kern="1200"/>
        </a:p>
      </dsp:txBody>
      <dsp:txXfrm>
        <a:off x="146475" y="6036475"/>
        <a:ext cx="720000" cy="8212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F7A840-C8FC-436F-8B5D-B253512CA335}">
      <dsp:nvSpPr>
        <dsp:cNvPr id="0" name=""/>
        <dsp:cNvSpPr/>
      </dsp:nvSpPr>
      <dsp:spPr>
        <a:xfrm>
          <a:off x="4483250" y="25016"/>
          <a:ext cx="480046" cy="480046"/>
        </a:xfrm>
        <a:prstGeom prst="ellipse">
          <a:avLst/>
        </a:prstGeom>
        <a:solidFill>
          <a:schemeClr val="accent5">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57DC2A6B-B71E-49B8-85B2-D812554B5A02}">
      <dsp:nvSpPr>
        <dsp:cNvPr id="0" name=""/>
        <dsp:cNvSpPr/>
      </dsp:nvSpPr>
      <dsp:spPr>
        <a:xfrm>
          <a:off x="2034004" y="25016"/>
          <a:ext cx="2561222" cy="480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0" bIns="30480" numCol="1" spcCol="1270" anchor="ctr" anchorCtr="0">
          <a:noAutofit/>
        </a:bodyPr>
        <a:lstStyle/>
        <a:p>
          <a:pPr marL="0" lvl="0" indent="0" algn="r" defTabSz="1066800">
            <a:lnSpc>
              <a:spcPct val="90000"/>
            </a:lnSpc>
            <a:spcBef>
              <a:spcPct val="0"/>
            </a:spcBef>
            <a:spcAft>
              <a:spcPct val="35000"/>
            </a:spcAft>
            <a:buNone/>
          </a:pPr>
          <a:r>
            <a:rPr lang="fa-IR" sz="2400" b="1" kern="1200">
              <a:cs typeface="B Mitra" panose="00000400000000000000" pitchFamily="2" charset="-78"/>
            </a:rPr>
            <a:t>    مقدمه</a:t>
          </a:r>
          <a:endParaRPr lang="en-US" sz="2400" b="1" kern="1200">
            <a:cs typeface="B Mitra" panose="00000400000000000000" pitchFamily="2" charset="-78"/>
          </a:endParaRPr>
        </a:p>
      </dsp:txBody>
      <dsp:txXfrm>
        <a:off x="2034004" y="25016"/>
        <a:ext cx="2561222" cy="480046"/>
      </dsp:txXfrm>
    </dsp:sp>
    <dsp:sp modelId="{E81CD748-D70D-4681-ACD9-10449AE00584}">
      <dsp:nvSpPr>
        <dsp:cNvPr id="0" name=""/>
        <dsp:cNvSpPr/>
      </dsp:nvSpPr>
      <dsp:spPr>
        <a:xfrm>
          <a:off x="4505174" y="506119"/>
          <a:ext cx="480046" cy="480046"/>
        </a:xfrm>
        <a:prstGeom prst="ellipse">
          <a:avLst/>
        </a:prstGeom>
        <a:solidFill>
          <a:schemeClr val="accent5">
            <a:alpha val="50000"/>
            <a:hueOff val="-817038"/>
            <a:satOff val="-1136"/>
            <a:lumOff val="-43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D1BD1882-ED7A-4943-AACF-70DC79DC016B}">
      <dsp:nvSpPr>
        <dsp:cNvPr id="0" name=""/>
        <dsp:cNvSpPr/>
      </dsp:nvSpPr>
      <dsp:spPr>
        <a:xfrm>
          <a:off x="1000844" y="506119"/>
          <a:ext cx="3552552" cy="480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0" bIns="30480" numCol="1" spcCol="1270" anchor="ctr" anchorCtr="0">
          <a:noAutofit/>
        </a:bodyPr>
        <a:lstStyle/>
        <a:p>
          <a:pPr marL="0" lvl="0" indent="0" algn="r" defTabSz="1066800">
            <a:lnSpc>
              <a:spcPct val="90000"/>
            </a:lnSpc>
            <a:spcBef>
              <a:spcPct val="0"/>
            </a:spcBef>
            <a:spcAft>
              <a:spcPct val="35000"/>
            </a:spcAft>
            <a:buNone/>
          </a:pPr>
          <a:r>
            <a:rPr lang="fa-IR" sz="2400" b="1" kern="1200" dirty="0">
              <a:cs typeface="B Mitra" panose="00000400000000000000" pitchFamily="2" charset="-78"/>
            </a:rPr>
            <a:t>    بیان مساله </a:t>
          </a:r>
        </a:p>
      </dsp:txBody>
      <dsp:txXfrm>
        <a:off x="1000844" y="506119"/>
        <a:ext cx="3552552" cy="480046"/>
      </dsp:txXfrm>
    </dsp:sp>
    <dsp:sp modelId="{6784B747-5F05-443A-AC36-A5CFA0057041}">
      <dsp:nvSpPr>
        <dsp:cNvPr id="0" name=""/>
        <dsp:cNvSpPr/>
      </dsp:nvSpPr>
      <dsp:spPr>
        <a:xfrm>
          <a:off x="4483250" y="1081108"/>
          <a:ext cx="480046" cy="480046"/>
        </a:xfrm>
        <a:prstGeom prst="ellipse">
          <a:avLst/>
        </a:prstGeom>
        <a:solidFill>
          <a:schemeClr val="accent5">
            <a:alpha val="50000"/>
            <a:hueOff val="-1634077"/>
            <a:satOff val="-2273"/>
            <a:lumOff val="-87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8006566E-2B68-498B-8F15-66E28B3524C5}">
      <dsp:nvSpPr>
        <dsp:cNvPr id="0" name=""/>
        <dsp:cNvSpPr/>
      </dsp:nvSpPr>
      <dsp:spPr>
        <a:xfrm>
          <a:off x="1751708" y="1064332"/>
          <a:ext cx="2561222" cy="480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0" bIns="30480" numCol="1" spcCol="1270" anchor="ctr" anchorCtr="0">
          <a:noAutofit/>
        </a:bodyPr>
        <a:lstStyle/>
        <a:p>
          <a:pPr marL="0" lvl="0" indent="0" algn="r" defTabSz="1066800">
            <a:lnSpc>
              <a:spcPct val="90000"/>
            </a:lnSpc>
            <a:spcBef>
              <a:spcPct val="0"/>
            </a:spcBef>
            <a:spcAft>
              <a:spcPct val="35000"/>
            </a:spcAft>
            <a:buNone/>
          </a:pPr>
          <a:r>
            <a:rPr lang="fa-IR" sz="2400" b="1" kern="1200" baseline="0" dirty="0">
              <a:cs typeface="B Mitra" panose="00000400000000000000" pitchFamily="2" charset="-78"/>
            </a:rPr>
            <a:t>ضرورت پژوهش </a:t>
          </a:r>
          <a:endParaRPr lang="en-US" sz="2400" b="1" kern="1200" dirty="0">
            <a:cs typeface="B Mitra" panose="00000400000000000000" pitchFamily="2" charset="-78"/>
          </a:endParaRPr>
        </a:p>
      </dsp:txBody>
      <dsp:txXfrm>
        <a:off x="1751708" y="1064332"/>
        <a:ext cx="2561222" cy="480046"/>
      </dsp:txXfrm>
    </dsp:sp>
    <dsp:sp modelId="{040714BE-E021-46C5-A9BF-E1A41D69CA24}">
      <dsp:nvSpPr>
        <dsp:cNvPr id="0" name=""/>
        <dsp:cNvSpPr/>
      </dsp:nvSpPr>
      <dsp:spPr>
        <a:xfrm>
          <a:off x="4483250" y="1609153"/>
          <a:ext cx="480046" cy="480046"/>
        </a:xfrm>
        <a:prstGeom prst="ellipse">
          <a:avLst/>
        </a:prstGeom>
        <a:solidFill>
          <a:schemeClr val="accent5">
            <a:alpha val="50000"/>
            <a:hueOff val="-2451115"/>
            <a:satOff val="-3409"/>
            <a:lumOff val="-1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28206942-3E6B-414B-9BC1-86D9E0CE962F}">
      <dsp:nvSpPr>
        <dsp:cNvPr id="0" name=""/>
        <dsp:cNvSpPr/>
      </dsp:nvSpPr>
      <dsp:spPr>
        <a:xfrm>
          <a:off x="1864119" y="1609153"/>
          <a:ext cx="2561222" cy="480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0" bIns="30480" numCol="1" spcCol="1270" anchor="ctr" anchorCtr="0">
          <a:noAutofit/>
        </a:bodyPr>
        <a:lstStyle/>
        <a:p>
          <a:pPr marL="0" lvl="0" indent="0" algn="r" defTabSz="1066800">
            <a:lnSpc>
              <a:spcPct val="90000"/>
            </a:lnSpc>
            <a:spcBef>
              <a:spcPct val="0"/>
            </a:spcBef>
            <a:spcAft>
              <a:spcPct val="35000"/>
            </a:spcAft>
            <a:buNone/>
          </a:pPr>
          <a:r>
            <a:rPr lang="fa-IR" sz="2400" b="1" kern="1200" dirty="0">
              <a:cs typeface="B Mitra" panose="00000400000000000000" pitchFamily="2" charset="-78"/>
            </a:rPr>
            <a:t>سوالات واهداف پژوهش </a:t>
          </a:r>
          <a:endParaRPr lang="en-US" sz="2400" b="1" kern="1200" dirty="0">
            <a:cs typeface="B Mitra" panose="00000400000000000000" pitchFamily="2" charset="-78"/>
          </a:endParaRPr>
        </a:p>
      </dsp:txBody>
      <dsp:txXfrm>
        <a:off x="1864119" y="1609153"/>
        <a:ext cx="2561222" cy="480046"/>
      </dsp:txXfrm>
    </dsp:sp>
    <dsp:sp modelId="{0AB0E3A2-3F3F-48EB-A6B3-410816D80856}">
      <dsp:nvSpPr>
        <dsp:cNvPr id="0" name=""/>
        <dsp:cNvSpPr/>
      </dsp:nvSpPr>
      <dsp:spPr>
        <a:xfrm>
          <a:off x="4455905" y="2137970"/>
          <a:ext cx="480046" cy="480046"/>
        </a:xfrm>
        <a:prstGeom prst="ellipse">
          <a:avLst/>
        </a:prstGeom>
        <a:solidFill>
          <a:schemeClr val="accent5">
            <a:alpha val="50000"/>
            <a:hueOff val="-3268153"/>
            <a:satOff val="-4546"/>
            <a:lumOff val="-17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DB918F90-58F7-4C7F-A624-2ECDE63292DE}">
      <dsp:nvSpPr>
        <dsp:cNvPr id="0" name=""/>
        <dsp:cNvSpPr/>
      </dsp:nvSpPr>
      <dsp:spPr>
        <a:xfrm>
          <a:off x="718482" y="2138725"/>
          <a:ext cx="3669639" cy="480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0" bIns="30480" numCol="1" spcCol="1270" anchor="ctr" anchorCtr="0">
          <a:noAutofit/>
        </a:bodyPr>
        <a:lstStyle/>
        <a:p>
          <a:pPr marL="0" lvl="0" indent="0" algn="r" defTabSz="1066800">
            <a:lnSpc>
              <a:spcPct val="90000"/>
            </a:lnSpc>
            <a:spcBef>
              <a:spcPct val="0"/>
            </a:spcBef>
            <a:spcAft>
              <a:spcPct val="35000"/>
            </a:spcAft>
            <a:buNone/>
          </a:pPr>
          <a:r>
            <a:rPr lang="fa-IR" sz="2400" b="1" kern="1200" dirty="0">
              <a:cs typeface="B Mitra" panose="00000400000000000000" pitchFamily="2" charset="-78"/>
            </a:rPr>
            <a:t>پیشینه ی پژوهش </a:t>
          </a:r>
          <a:endParaRPr lang="en-US" sz="2400" b="1" kern="1200" dirty="0">
            <a:cs typeface="B Mitra" panose="00000400000000000000" pitchFamily="2" charset="-78"/>
          </a:endParaRPr>
        </a:p>
      </dsp:txBody>
      <dsp:txXfrm>
        <a:off x="718482" y="2138725"/>
        <a:ext cx="3669639" cy="480046"/>
      </dsp:txXfrm>
    </dsp:sp>
    <dsp:sp modelId="{64AB624E-71C4-4055-888E-E932AB631707}">
      <dsp:nvSpPr>
        <dsp:cNvPr id="0" name=""/>
        <dsp:cNvSpPr/>
      </dsp:nvSpPr>
      <dsp:spPr>
        <a:xfrm>
          <a:off x="4460944" y="2665245"/>
          <a:ext cx="480046" cy="480046"/>
        </a:xfrm>
        <a:prstGeom prst="ellipse">
          <a:avLst/>
        </a:prstGeom>
        <a:solidFill>
          <a:schemeClr val="accent5">
            <a:alpha val="50000"/>
            <a:hueOff val="-4085191"/>
            <a:satOff val="-5682"/>
            <a:lumOff val="-217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63B9C665-4F6A-49DB-8E88-9995626D986C}">
      <dsp:nvSpPr>
        <dsp:cNvPr id="0" name=""/>
        <dsp:cNvSpPr/>
      </dsp:nvSpPr>
      <dsp:spPr>
        <a:xfrm>
          <a:off x="1886426" y="2631687"/>
          <a:ext cx="2471998" cy="480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0" bIns="30480" numCol="1" spcCol="1270" anchor="ctr" anchorCtr="0">
          <a:noAutofit/>
        </a:bodyPr>
        <a:lstStyle/>
        <a:p>
          <a:pPr marL="0" lvl="0" indent="0" algn="r" defTabSz="1066800">
            <a:lnSpc>
              <a:spcPct val="90000"/>
            </a:lnSpc>
            <a:spcBef>
              <a:spcPct val="0"/>
            </a:spcBef>
            <a:spcAft>
              <a:spcPct val="35000"/>
            </a:spcAft>
            <a:buNone/>
          </a:pPr>
          <a:r>
            <a:rPr lang="fa-IR" sz="2400" b="1" kern="1200" dirty="0">
              <a:cs typeface="B Mitra" panose="00000400000000000000" pitchFamily="2" charset="-78"/>
            </a:rPr>
            <a:t>روش شناسی </a:t>
          </a:r>
          <a:r>
            <a:rPr lang="fa-IR" sz="2400" b="1" kern="1200" dirty="0">
              <a:solidFill>
                <a:prstClr val="black">
                  <a:hueOff val="0"/>
                  <a:satOff val="0"/>
                  <a:lumOff val="0"/>
                  <a:alphaOff val="0"/>
                </a:prstClr>
              </a:solidFill>
              <a:latin typeface="Calibri" panose="020F0502020204030204"/>
              <a:ea typeface="+mn-ea"/>
              <a:cs typeface="B Mitra" panose="00000400000000000000" pitchFamily="2" charset="-78"/>
            </a:rPr>
            <a:t>پژوهش</a:t>
          </a:r>
          <a:endParaRPr lang="en-US" sz="2400" b="1" kern="1200" dirty="0">
            <a:solidFill>
              <a:prstClr val="black">
                <a:hueOff val="0"/>
                <a:satOff val="0"/>
                <a:lumOff val="0"/>
                <a:alphaOff val="0"/>
              </a:prstClr>
            </a:solidFill>
            <a:latin typeface="Calibri" panose="020F0502020204030204"/>
            <a:ea typeface="+mn-ea"/>
            <a:cs typeface="B Mitra" panose="00000400000000000000" pitchFamily="2" charset="-78"/>
          </a:endParaRPr>
        </a:p>
      </dsp:txBody>
      <dsp:txXfrm>
        <a:off x="1886426" y="2631687"/>
        <a:ext cx="2471998" cy="480046"/>
      </dsp:txXfrm>
    </dsp:sp>
    <dsp:sp modelId="{E5C30E30-D8A2-4167-BD51-8E7AB1954A9C}">
      <dsp:nvSpPr>
        <dsp:cNvPr id="0" name=""/>
        <dsp:cNvSpPr/>
      </dsp:nvSpPr>
      <dsp:spPr>
        <a:xfrm>
          <a:off x="4483250" y="3193290"/>
          <a:ext cx="480046" cy="480046"/>
        </a:xfrm>
        <a:prstGeom prst="ellipse">
          <a:avLst/>
        </a:prstGeom>
        <a:solidFill>
          <a:schemeClr val="accent5">
            <a:alpha val="50000"/>
            <a:hueOff val="-4902230"/>
            <a:satOff val="-6819"/>
            <a:lumOff val="-261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6422275A-AA9D-4E0D-AEED-BF1DDFAF1FD3}">
      <dsp:nvSpPr>
        <dsp:cNvPr id="0" name=""/>
        <dsp:cNvSpPr/>
      </dsp:nvSpPr>
      <dsp:spPr>
        <a:xfrm>
          <a:off x="2034004" y="3193290"/>
          <a:ext cx="2561222" cy="480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0" bIns="30480" numCol="1" spcCol="1270" anchor="ctr" anchorCtr="0">
          <a:noAutofit/>
        </a:bodyPr>
        <a:lstStyle/>
        <a:p>
          <a:pPr marL="0" lvl="0" indent="0" algn="r" defTabSz="1066800">
            <a:lnSpc>
              <a:spcPct val="90000"/>
            </a:lnSpc>
            <a:spcBef>
              <a:spcPct val="0"/>
            </a:spcBef>
            <a:spcAft>
              <a:spcPct val="35000"/>
            </a:spcAft>
            <a:buNone/>
          </a:pPr>
          <a:r>
            <a:rPr lang="fa-IR" sz="2400" b="1" kern="1200" dirty="0">
              <a:cs typeface="B Mitra" panose="00000400000000000000" pitchFamily="2" charset="-78"/>
            </a:rPr>
            <a:t>     </a:t>
          </a:r>
          <a:r>
            <a:rPr lang="fa-IR" sz="2400" b="1" i="0" kern="1200" dirty="0"/>
            <a:t>تجزیه و تحلیل تحقیق</a:t>
          </a:r>
          <a:endParaRPr lang="en-US" sz="2400" b="1" kern="1200" dirty="0">
            <a:cs typeface="B Mitra" panose="00000400000000000000" pitchFamily="2" charset="-78"/>
          </a:endParaRPr>
        </a:p>
      </dsp:txBody>
      <dsp:txXfrm>
        <a:off x="2034004" y="3193290"/>
        <a:ext cx="2561222" cy="480046"/>
      </dsp:txXfrm>
    </dsp:sp>
    <dsp:sp modelId="{4F0A2B3C-5C9C-4C02-B0EE-4A908AA65042}">
      <dsp:nvSpPr>
        <dsp:cNvPr id="0" name=""/>
        <dsp:cNvSpPr/>
      </dsp:nvSpPr>
      <dsp:spPr>
        <a:xfrm>
          <a:off x="4355027" y="3721336"/>
          <a:ext cx="480046" cy="480046"/>
        </a:xfrm>
        <a:prstGeom prst="ellipse">
          <a:avLst/>
        </a:prstGeom>
        <a:solidFill>
          <a:schemeClr val="accent5">
            <a:alpha val="50000"/>
            <a:hueOff val="-5719268"/>
            <a:satOff val="-7955"/>
            <a:lumOff val="-305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7AB0C507-F30B-47AB-B849-67C05D94C32E}">
      <dsp:nvSpPr>
        <dsp:cNvPr id="0" name=""/>
        <dsp:cNvSpPr/>
      </dsp:nvSpPr>
      <dsp:spPr>
        <a:xfrm>
          <a:off x="2162227" y="3721336"/>
          <a:ext cx="2048330" cy="480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0" bIns="30480" numCol="1" spcCol="1270" anchor="ctr" anchorCtr="0">
          <a:noAutofit/>
        </a:bodyPr>
        <a:lstStyle/>
        <a:p>
          <a:pPr marL="0" lvl="0" indent="0" algn="r" defTabSz="1066800">
            <a:lnSpc>
              <a:spcPct val="90000"/>
            </a:lnSpc>
            <a:spcBef>
              <a:spcPct val="0"/>
            </a:spcBef>
            <a:spcAft>
              <a:spcPct val="35000"/>
            </a:spcAft>
            <a:buNone/>
          </a:pPr>
          <a:r>
            <a:rPr lang="fa-IR" sz="2400" b="1" kern="1200" dirty="0">
              <a:cs typeface="B Mitra" panose="00000400000000000000" pitchFamily="2" charset="-78"/>
            </a:rPr>
            <a:t>نتیجه گیری</a:t>
          </a:r>
          <a:endParaRPr lang="en-US" sz="2400" b="1" kern="1200" dirty="0">
            <a:cs typeface="B Mitra" panose="00000400000000000000" pitchFamily="2" charset="-78"/>
          </a:endParaRPr>
        </a:p>
      </dsp:txBody>
      <dsp:txXfrm>
        <a:off x="2162227" y="3721336"/>
        <a:ext cx="2048330" cy="480046"/>
      </dsp:txXfrm>
    </dsp:sp>
    <dsp:sp modelId="{0D774FCE-3BAC-4A4F-B6DD-D9198107F961}">
      <dsp:nvSpPr>
        <dsp:cNvPr id="0" name=""/>
        <dsp:cNvSpPr/>
      </dsp:nvSpPr>
      <dsp:spPr>
        <a:xfrm>
          <a:off x="4459251" y="4225382"/>
          <a:ext cx="528045" cy="528045"/>
        </a:xfrm>
        <a:prstGeom prst="ellipse">
          <a:avLst/>
        </a:prstGeom>
        <a:solidFill>
          <a:schemeClr val="accent5">
            <a:alpha val="50000"/>
            <a:hueOff val="-6536306"/>
            <a:satOff val="-9092"/>
            <a:lumOff val="-348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1267927E-B594-44D1-9859-7ADF0172689A}">
      <dsp:nvSpPr>
        <dsp:cNvPr id="0" name=""/>
        <dsp:cNvSpPr/>
      </dsp:nvSpPr>
      <dsp:spPr>
        <a:xfrm>
          <a:off x="2034004" y="4249382"/>
          <a:ext cx="2561222" cy="480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9210" rIns="0" bIns="29210" numCol="1" spcCol="1270" anchor="ctr" anchorCtr="0">
          <a:noAutofit/>
        </a:bodyPr>
        <a:lstStyle/>
        <a:p>
          <a:pPr marL="0" lvl="0" indent="0" algn="r" defTabSz="1022350">
            <a:lnSpc>
              <a:spcPct val="90000"/>
            </a:lnSpc>
            <a:spcBef>
              <a:spcPct val="0"/>
            </a:spcBef>
            <a:spcAft>
              <a:spcPct val="35000"/>
            </a:spcAft>
            <a:buNone/>
          </a:pPr>
          <a:r>
            <a:rPr lang="fa-IR" sz="2300" b="1" kern="1200" dirty="0">
              <a:cs typeface="B Mitra" panose="00000400000000000000" pitchFamily="2" charset="-78"/>
            </a:rPr>
            <a:t>     پیشنهادات</a:t>
          </a:r>
          <a:endParaRPr lang="en-US" sz="2300" kern="1200" dirty="0"/>
        </a:p>
      </dsp:txBody>
      <dsp:txXfrm>
        <a:off x="2034004" y="4249382"/>
        <a:ext cx="2561222" cy="480046"/>
      </dsp:txXfrm>
    </dsp:sp>
    <dsp:sp modelId="{1086A50B-ABAF-4C35-82F0-D5ED7443AD54}">
      <dsp:nvSpPr>
        <dsp:cNvPr id="0" name=""/>
        <dsp:cNvSpPr/>
      </dsp:nvSpPr>
      <dsp:spPr>
        <a:xfrm>
          <a:off x="4459251" y="4753428"/>
          <a:ext cx="528045" cy="528045"/>
        </a:xfrm>
        <a:prstGeom prst="ellipse">
          <a:avLst/>
        </a:prstGeom>
        <a:solidFill>
          <a:schemeClr val="accent5">
            <a:alpha val="50000"/>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D47C95E5-37AD-429B-B2EF-2D62EFC1A50C}">
      <dsp:nvSpPr>
        <dsp:cNvPr id="0" name=""/>
        <dsp:cNvSpPr/>
      </dsp:nvSpPr>
      <dsp:spPr>
        <a:xfrm>
          <a:off x="2034004" y="4777427"/>
          <a:ext cx="2561222" cy="480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9210" rIns="0" bIns="29210" numCol="1" spcCol="1270" anchor="ctr" anchorCtr="0">
          <a:noAutofit/>
        </a:bodyPr>
        <a:lstStyle/>
        <a:p>
          <a:pPr marL="0" lvl="0" indent="0" algn="r" defTabSz="1022350">
            <a:lnSpc>
              <a:spcPct val="90000"/>
            </a:lnSpc>
            <a:spcBef>
              <a:spcPct val="0"/>
            </a:spcBef>
            <a:spcAft>
              <a:spcPct val="35000"/>
            </a:spcAft>
            <a:buNone/>
          </a:pPr>
          <a:r>
            <a:rPr lang="fa-IR" sz="2300" b="1" kern="1200">
              <a:cs typeface="B Mitra" panose="00000400000000000000" pitchFamily="2" charset="-78"/>
            </a:rPr>
            <a:t>     منابع تحقیقات</a:t>
          </a:r>
          <a:endParaRPr lang="en-US" sz="2300" kern="1200" dirty="0"/>
        </a:p>
      </dsp:txBody>
      <dsp:txXfrm>
        <a:off x="2034004" y="4777427"/>
        <a:ext cx="2561222" cy="480046"/>
      </dsp:txXfrm>
    </dsp:sp>
  </dsp:spTree>
</dsp:drawing>
</file>

<file path=ppt/diagrams/layout1.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fa-I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09A08017-53B6-41BA-A49E-942CE4437C01}" type="datetimeFigureOut">
              <a:rPr lang="fa-IR" smtClean="0"/>
              <a:t>18/03/1447</a:t>
            </a:fld>
            <a:endParaRPr lang="fa-I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fa-I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A460C46A-42D2-4D4D-90A6-DEBE7165464C}" type="slidenum">
              <a:rPr lang="fa-IR" smtClean="0"/>
              <a:t>‹#›</a:t>
            </a:fld>
            <a:endParaRPr lang="fa-IR"/>
          </a:p>
        </p:txBody>
      </p:sp>
    </p:spTree>
    <p:extLst>
      <p:ext uri="{BB962C8B-B14F-4D97-AF65-F5344CB8AC3E}">
        <p14:creationId xmlns:p14="http://schemas.microsoft.com/office/powerpoint/2010/main" val="37986817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fa-I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9BFD29EF-5019-45A7-8A27-1AE0D1481813}" type="datetimeFigureOut">
              <a:rPr lang="fa-IR" smtClean="0"/>
              <a:t>18/03/1447</a:t>
            </a:fld>
            <a:endParaRPr lang="fa-I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a-I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fa-I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8EC4A3C3-E747-4472-A35E-8B4892056781}" type="slidenum">
              <a:rPr lang="fa-IR" smtClean="0"/>
              <a:t>‹#›</a:t>
            </a:fld>
            <a:endParaRPr lang="fa-IR"/>
          </a:p>
        </p:txBody>
      </p:sp>
    </p:spTree>
    <p:extLst>
      <p:ext uri="{BB962C8B-B14F-4D97-AF65-F5344CB8AC3E}">
        <p14:creationId xmlns:p14="http://schemas.microsoft.com/office/powerpoint/2010/main" val="17008931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a-IR"/>
          </a:p>
        </p:txBody>
      </p:sp>
      <p:sp>
        <p:nvSpPr>
          <p:cNvPr id="4" name="Date Placeholder 3"/>
          <p:cNvSpPr>
            <a:spLocks noGrp="1"/>
          </p:cNvSpPr>
          <p:nvPr>
            <p:ph type="dt" sz="half" idx="10"/>
          </p:nvPr>
        </p:nvSpPr>
        <p:spPr/>
        <p:txBody>
          <a:bodyPr/>
          <a:lstStyle/>
          <a:p>
            <a:fld id="{EC70E2E4-55FC-4907-9228-E9434CE0E214}" type="datetime1">
              <a:rPr lang="en-US" smtClean="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pPr/>
              <a:t>‹#›</a:t>
            </a:fld>
            <a:endParaRPr lang="en-US" dirty="0"/>
          </a:p>
        </p:txBody>
      </p:sp>
    </p:spTree>
    <p:extLst>
      <p:ext uri="{BB962C8B-B14F-4D97-AF65-F5344CB8AC3E}">
        <p14:creationId xmlns:p14="http://schemas.microsoft.com/office/powerpoint/2010/main" val="2430786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DB825A64-494F-4B98-A433-AAD1488D7C1C}" type="datetime1">
              <a:rPr lang="en-US" smtClean="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3432575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4CD07368-AA12-4082-BF09-8D068520266A}" type="datetime1">
              <a:rPr lang="en-US" smtClean="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888890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F216231D-A491-4B68-ADE7-FDFD564A1C8E}" type="datetime1">
              <a:rPr lang="en-US" smtClean="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3723177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EBE01B9-89B5-4C3B-8A0B-18A21BBB8735}" type="datetime1">
              <a:rPr lang="en-US" smtClean="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pPr/>
              <a:t>‹#›</a:t>
            </a:fld>
            <a:endParaRPr lang="en-US" dirty="0"/>
          </a:p>
        </p:txBody>
      </p:sp>
    </p:spTree>
    <p:extLst>
      <p:ext uri="{BB962C8B-B14F-4D97-AF65-F5344CB8AC3E}">
        <p14:creationId xmlns:p14="http://schemas.microsoft.com/office/powerpoint/2010/main" val="4149471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Date Placeholder 4"/>
          <p:cNvSpPr>
            <a:spLocks noGrp="1"/>
          </p:cNvSpPr>
          <p:nvPr>
            <p:ph type="dt" sz="half" idx="10"/>
          </p:nvPr>
        </p:nvSpPr>
        <p:spPr/>
        <p:txBody>
          <a:bodyPr/>
          <a:lstStyle/>
          <a:p>
            <a:fld id="{B13220AB-5858-4DFB-A59B-597F75DF25D0}" type="datetime1">
              <a:rPr lang="en-US" smtClean="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414640086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7" name="Date Placeholder 6"/>
          <p:cNvSpPr>
            <a:spLocks noGrp="1"/>
          </p:cNvSpPr>
          <p:nvPr>
            <p:ph type="dt" sz="half" idx="10"/>
          </p:nvPr>
        </p:nvSpPr>
        <p:spPr/>
        <p:txBody>
          <a:bodyPr/>
          <a:lstStyle/>
          <a:p>
            <a:fld id="{894FA840-324C-4FD1-AD64-ADC5C403EAA9}" type="datetime1">
              <a:rPr lang="en-US" smtClean="0"/>
              <a:t>9/10/2025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109926890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Date Placeholder 2"/>
          <p:cNvSpPr>
            <a:spLocks noGrp="1"/>
          </p:cNvSpPr>
          <p:nvPr>
            <p:ph type="dt" sz="half" idx="10"/>
          </p:nvPr>
        </p:nvSpPr>
        <p:spPr/>
        <p:txBody>
          <a:bodyPr/>
          <a:lstStyle/>
          <a:p>
            <a:fld id="{D6C2276B-BDCA-427E-9298-9DD17830DD30}" type="datetime1">
              <a:rPr lang="en-US" smtClean="0"/>
              <a:t>9/10/2025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3989184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89EC28-F325-43C4-B4DB-2A54A1EF7940}" type="datetime1">
              <a:rPr lang="en-US" smtClean="0"/>
              <a:t>9/10/2025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3264763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524E12E-F430-4647-BC14-8587A79FF535}" type="datetime1">
              <a:rPr lang="en-US" smtClean="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76990986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DC94CFE-2252-4CA3-AD36-72C4A594A7D0}" type="datetime1">
              <a:rPr lang="en-US" smtClean="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3834686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146240-D6F5-490C-82F5-7ADA8EC89E4A}" type="datetime1">
              <a:rPr lang="en-US" smtClean="0"/>
              <a:t>9/10/2025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766878-3199-4EAB-94E7-2D6D11070E14}" type="slidenum">
              <a:rPr lang="en-US" smtClean="0"/>
              <a:pPr/>
              <a:t>‹#›</a:t>
            </a:fld>
            <a:endParaRPr lang="en-US" dirty="0"/>
          </a:p>
        </p:txBody>
      </p:sp>
    </p:spTree>
    <p:extLst>
      <p:ext uri="{BB962C8B-B14F-4D97-AF65-F5344CB8AC3E}">
        <p14:creationId xmlns:p14="http://schemas.microsoft.com/office/powerpoint/2010/main" val="855194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Layout" Target="../diagrams/layout2.xml"/><Relationship Id="rId7" Type="http://schemas.openxmlformats.org/officeDocument/2006/relationships/image" Target="../media/image2.jpg"/><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2372575186"/>
              </p:ext>
            </p:extLst>
          </p:nvPr>
        </p:nvGraphicFramePr>
        <p:xfrm>
          <a:off x="11179048" y="1"/>
          <a:ext cx="1012952"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p:cNvSpPr/>
          <p:nvPr/>
        </p:nvSpPr>
        <p:spPr>
          <a:xfrm>
            <a:off x="466344" y="1799074"/>
            <a:ext cx="10529824" cy="4331379"/>
          </a:xfrm>
          <a:prstGeom prst="rect">
            <a:avLst/>
          </a:prstGeom>
        </p:spPr>
        <p:txBody>
          <a:bodyPr wrap="square">
            <a:spAutoFit/>
          </a:bodyPr>
          <a:lstStyle/>
          <a:p>
            <a:pPr algn="ctr" rtl="1">
              <a:lnSpc>
                <a:spcPct val="107000"/>
              </a:lnSpc>
              <a:spcAft>
                <a:spcPts val="800"/>
              </a:spcAft>
            </a:pPr>
            <a:r>
              <a:rPr lang="fa-IR" sz="2400" b="1" dirty="0">
                <a:effectLst/>
                <a:latin typeface="Calibri" panose="020F0502020204030204" pitchFamily="34" charset="0"/>
                <a:ea typeface="Calibri" panose="020F0502020204030204" pitchFamily="34" charset="0"/>
                <a:cs typeface="B Nazanin" panose="00000400000000000000" pitchFamily="2" charset="-78"/>
              </a:rPr>
              <a:t>رابطه رفتار وارسی بدنی با عدم تحمل پریشانی به واسطه سوء تعبیر منفی نشانه های بدنی در افراد مبتلا به نشانه های بدریخت انگاری‌بدنی</a:t>
            </a:r>
            <a:endParaRPr lang="en-US" sz="2400" dirty="0">
              <a:effectLst/>
              <a:latin typeface="Calibri" panose="020F0502020204030204" pitchFamily="34" charset="0"/>
              <a:ea typeface="Calibri" panose="020F0502020204030204" pitchFamily="34" charset="0"/>
              <a:cs typeface="B Nazanin" panose="00000400000000000000" pitchFamily="2" charset="-78"/>
            </a:endParaRPr>
          </a:p>
          <a:p>
            <a:pPr algn="r" rtl="1">
              <a:lnSpc>
                <a:spcPct val="107000"/>
              </a:lnSpc>
              <a:spcAft>
                <a:spcPts val="800"/>
              </a:spcAft>
            </a:pPr>
            <a:endParaRPr lang="en-US" sz="1400" dirty="0">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ar-SA" b="1" dirty="0">
                <a:solidFill>
                  <a:srgbClr val="000000"/>
                </a:solidFill>
                <a:latin typeface="B Nazanin" panose="00000400000000000000" pitchFamily="2" charset="-78"/>
                <a:ea typeface="B Nazanin" panose="00000400000000000000" pitchFamily="2" charset="-78"/>
                <a:cs typeface="B Mitra" panose="00000400000000000000" pitchFamily="2" charset="-78"/>
              </a:rPr>
              <a:t>استاد راهنما:</a:t>
            </a:r>
            <a:endParaRPr lang="en-US" sz="1400" dirty="0">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fa-IR" sz="1800" b="1" dirty="0">
                <a:effectLst/>
                <a:latin typeface="Calibri" panose="020F0502020204030204" pitchFamily="34" charset="0"/>
                <a:ea typeface="Calibri" panose="020F0502020204030204" pitchFamily="34" charset="0"/>
                <a:cs typeface="B Mitra" panose="00000400000000000000" pitchFamily="2" charset="-78"/>
              </a:rPr>
              <a:t>دکتر تورج هاشمی</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fa-IR" b="1" dirty="0">
                <a:solidFill>
                  <a:srgbClr val="000000"/>
                </a:solidFill>
                <a:latin typeface="Cambria" panose="02040503050406030204" pitchFamily="18" charset="0"/>
                <a:ea typeface="B Nazanin" panose="00000400000000000000" pitchFamily="2" charset="-78"/>
                <a:cs typeface="B Mitra" panose="00000400000000000000" pitchFamily="2" charset="-78"/>
              </a:rPr>
              <a:t>استاد مشاور:</a:t>
            </a:r>
            <a:endParaRPr lang="en-US" sz="1400" dirty="0">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fa-IR" sz="1800" b="1" dirty="0">
                <a:effectLst/>
                <a:latin typeface="Calibri" panose="020F0502020204030204" pitchFamily="34" charset="0"/>
                <a:ea typeface="Calibri" panose="020F0502020204030204" pitchFamily="34" charset="0"/>
                <a:cs typeface="B Mitra" panose="00000400000000000000" pitchFamily="2" charset="-78"/>
              </a:rPr>
              <a:t>دکتر نعیمه ماشینچی عباسی</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fa-IR" b="1" dirty="0">
                <a:solidFill>
                  <a:srgbClr val="000000"/>
                </a:solidFill>
                <a:latin typeface="Cambria" panose="02040503050406030204" pitchFamily="18" charset="0"/>
                <a:ea typeface="B Nazanin" panose="00000400000000000000" pitchFamily="2" charset="-78"/>
                <a:cs typeface="B Mitra" panose="00000400000000000000" pitchFamily="2" charset="-78"/>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fa-IR" b="1" dirty="0">
                <a:solidFill>
                  <a:srgbClr val="000000"/>
                </a:solidFill>
                <a:latin typeface="B Nazanin" panose="00000400000000000000" pitchFamily="2" charset="-78"/>
                <a:ea typeface="B Nazanin" panose="00000400000000000000" pitchFamily="2" charset="-78"/>
                <a:cs typeface="B Mitra" panose="00000400000000000000" pitchFamily="2" charset="-78"/>
              </a:rPr>
              <a:t>پژوهشگر:</a:t>
            </a:r>
            <a:endParaRPr lang="en-US" sz="1400" dirty="0">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fa-IR" b="1" dirty="0">
                <a:solidFill>
                  <a:srgbClr val="000000"/>
                </a:solidFill>
                <a:latin typeface="B Nazanin" panose="00000400000000000000" pitchFamily="2" charset="-78"/>
                <a:ea typeface="B Nazanin" panose="00000400000000000000" pitchFamily="2" charset="-78"/>
                <a:cs typeface="B Mitra" panose="00000400000000000000" pitchFamily="2" charset="-78"/>
              </a:rPr>
              <a:t>هاله زارع </a:t>
            </a:r>
          </a:p>
          <a:p>
            <a:pPr algn="ctr" rtl="1">
              <a:lnSpc>
                <a:spcPct val="107000"/>
              </a:lnSpc>
              <a:spcAft>
                <a:spcPts val="800"/>
              </a:spcAft>
            </a:pPr>
            <a:endParaRPr lang="en-US" sz="1400" dirty="0">
              <a:latin typeface="Calibri" panose="020F0502020204030204" pitchFamily="34" charset="0"/>
              <a:ea typeface="Calibri" panose="020F050202020403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975F3F9F-8AA0-F5F6-F7C8-F81752C0CDFB}"/>
              </a:ext>
            </a:extLst>
          </p:cNvPr>
          <p:cNvPicPr>
            <a:picLocks noChangeAspect="1"/>
          </p:cNvPicPr>
          <p:nvPr/>
        </p:nvPicPr>
        <p:blipFill>
          <a:blip r:embed="rId7"/>
          <a:stretch>
            <a:fillRect/>
          </a:stretch>
        </p:blipFill>
        <p:spPr>
          <a:xfrm>
            <a:off x="5045396" y="216518"/>
            <a:ext cx="1371719" cy="1341236"/>
          </a:xfrm>
          <a:prstGeom prst="rect">
            <a:avLst/>
          </a:prstGeom>
        </p:spPr>
      </p:pic>
      <p:sp>
        <p:nvSpPr>
          <p:cNvPr id="3" name="Slide Number Placeholder 2">
            <a:extLst>
              <a:ext uri="{FF2B5EF4-FFF2-40B4-BE49-F238E27FC236}">
                <a16:creationId xmlns:a16="http://schemas.microsoft.com/office/drawing/2014/main" id="{2189C6F3-1E69-0D95-0926-7729256208C2}"/>
              </a:ext>
            </a:extLst>
          </p:cNvPr>
          <p:cNvSpPr>
            <a:spLocks noGrp="1"/>
          </p:cNvSpPr>
          <p:nvPr>
            <p:ph type="sldNum" sz="quarter" idx="12"/>
          </p:nvPr>
        </p:nvSpPr>
        <p:spPr/>
        <p:txBody>
          <a:bodyPr/>
          <a:lstStyle/>
          <a:p>
            <a:fld id="{71766878-3199-4EAB-94E7-2D6D11070E14}" type="slidenum">
              <a:rPr lang="en-US" smtClean="0"/>
              <a:t>1</a:t>
            </a:fld>
            <a:endParaRPr lang="en-US" dirty="0"/>
          </a:p>
        </p:txBody>
      </p:sp>
    </p:spTree>
    <p:extLst>
      <p:ext uri="{BB962C8B-B14F-4D97-AF65-F5344CB8AC3E}">
        <p14:creationId xmlns:p14="http://schemas.microsoft.com/office/powerpoint/2010/main" val="42644923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7320439" y="267461"/>
            <a:ext cx="3993401" cy="707886"/>
          </a:xfrm>
          <a:prstGeom prst="rect">
            <a:avLst/>
          </a:prstGeom>
        </p:spPr>
        <p:txBody>
          <a:bodyPr wrap="none">
            <a:spAutoFit/>
          </a:bodyPr>
          <a:lstStyle/>
          <a:p>
            <a:r>
              <a:rPr lang="fa-IR" sz="4000" b="1" dirty="0">
                <a:cs typeface="B Mitra" panose="00000400000000000000" pitchFamily="2" charset="-78"/>
              </a:rPr>
              <a:t>روش شناسی پژوهش</a:t>
            </a: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a:solidFill>
            <a:srgbClr val="4472C4"/>
          </a:solidFill>
        </p:grpSpPr>
        <p:sp>
          <p:nvSpPr>
            <p:cNvPr id="17" name="Rectangle 16"/>
            <p:cNvSpPr/>
            <p:nvPr/>
          </p:nvSpPr>
          <p:spPr>
            <a:xfrm>
              <a:off x="146475" y="4311846"/>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2" name="Slide Number Placeholder 1">
            <a:extLst>
              <a:ext uri="{FF2B5EF4-FFF2-40B4-BE49-F238E27FC236}">
                <a16:creationId xmlns:a16="http://schemas.microsoft.com/office/drawing/2014/main" id="{41CDEE70-D82F-70F0-215D-8DA65B9A7B27}"/>
              </a:ext>
            </a:extLst>
          </p:cNvPr>
          <p:cNvSpPr>
            <a:spLocks noGrp="1"/>
          </p:cNvSpPr>
          <p:nvPr>
            <p:ph type="sldNum" sz="quarter" idx="12"/>
          </p:nvPr>
        </p:nvSpPr>
        <p:spPr/>
        <p:txBody>
          <a:bodyPr/>
          <a:lstStyle/>
          <a:p>
            <a:fld id="{71766878-3199-4EAB-94E7-2D6D11070E14}" type="slidenum">
              <a:rPr lang="en-US" smtClean="0"/>
              <a:t>10</a:t>
            </a:fld>
            <a:endParaRPr lang="en-US" dirty="0"/>
          </a:p>
        </p:txBody>
      </p:sp>
      <p:sp>
        <p:nvSpPr>
          <p:cNvPr id="5" name="TextBox 4">
            <a:extLst>
              <a:ext uri="{FF2B5EF4-FFF2-40B4-BE49-F238E27FC236}">
                <a16:creationId xmlns:a16="http://schemas.microsoft.com/office/drawing/2014/main" id="{5D271033-370A-44AF-0079-99AF1372DB20}"/>
              </a:ext>
            </a:extLst>
          </p:cNvPr>
          <p:cNvSpPr txBox="1"/>
          <p:nvPr/>
        </p:nvSpPr>
        <p:spPr>
          <a:xfrm>
            <a:off x="335560" y="975347"/>
            <a:ext cx="10569429" cy="4208844"/>
          </a:xfrm>
          <a:prstGeom prst="rect">
            <a:avLst/>
          </a:prstGeom>
          <a:noFill/>
        </p:spPr>
        <p:txBody>
          <a:bodyPr wrap="square">
            <a:spAutoFit/>
          </a:bodyPr>
          <a:lstStyle/>
          <a:p>
            <a:pPr marL="342900" indent="-342900" algn="just" rtl="1">
              <a:lnSpc>
                <a:spcPct val="150000"/>
              </a:lnSpc>
              <a:buFont typeface="Wingdings" panose="05000000000000000000" pitchFamily="2" charset="2"/>
              <a:buChar char="ü"/>
            </a:pPr>
            <a:r>
              <a:rPr lang="fa-IR" sz="2000" b="1" dirty="0">
                <a:cs typeface="B Nazanin" panose="00000400000000000000" pitchFamily="2" charset="-78"/>
              </a:rPr>
              <a:t>نوع طرح پژوهش:</a:t>
            </a:r>
          </a:p>
          <a:p>
            <a:pPr algn="just" rtl="1">
              <a:lnSpc>
                <a:spcPct val="150000"/>
              </a:lnSpc>
            </a:pPr>
            <a:r>
              <a:rPr lang="fa-IR" sz="2000" dirty="0">
                <a:cs typeface="B Nazanin" panose="00000400000000000000" pitchFamily="2" charset="-78"/>
              </a:rPr>
              <a:t>این پژوهش از نوع بنیادی و به روش توصیفی-همبستگی انجام شده است.</a:t>
            </a:r>
          </a:p>
          <a:p>
            <a:pPr algn="just" rtl="1">
              <a:lnSpc>
                <a:spcPct val="150000"/>
              </a:lnSpc>
            </a:pPr>
            <a:endParaRPr lang="fa-IR" sz="2000" dirty="0">
              <a:cs typeface="B Nazanin" panose="00000400000000000000" pitchFamily="2" charset="-78"/>
            </a:endParaRPr>
          </a:p>
          <a:p>
            <a:pPr marL="342900" indent="-342900" algn="just" rtl="1">
              <a:lnSpc>
                <a:spcPct val="150000"/>
              </a:lnSpc>
              <a:buFont typeface="Wingdings" panose="05000000000000000000" pitchFamily="2" charset="2"/>
              <a:buChar char="ü"/>
            </a:pPr>
            <a:r>
              <a:rPr lang="fa-IR" sz="2000" b="1" dirty="0">
                <a:cs typeface="B Nazanin" panose="00000400000000000000" pitchFamily="2" charset="-78"/>
              </a:rPr>
              <a:t>جامعه آماری و نمونه‌گیری:</a:t>
            </a:r>
          </a:p>
          <a:p>
            <a:pPr algn="just" rtl="1">
              <a:lnSpc>
                <a:spcPct val="150000"/>
              </a:lnSpc>
            </a:pPr>
            <a:r>
              <a:rPr lang="fa-IR" sz="2000" dirty="0">
                <a:cs typeface="B Nazanin" panose="00000400000000000000" pitchFamily="2" charset="-78"/>
              </a:rPr>
              <a:t>جامعه آماری شامل کلیه دانشجویان دانشگاه تبریز بود. نمونه‌گیری به روش غربالگری صورت گرفت؛ ابتدا با پرسشنامه بدریخت انگاری بدنی، افراد دارای نمره یک انحراف استاندارد بالاتر از میانگین به عنوان مبتلایان انتخاب شدند. . در این انتخاب فرمول حجم نمونه هو و بنتلر  به شرح زیر است:</a:t>
            </a:r>
          </a:p>
          <a:p>
            <a:pPr algn="just" rtl="1">
              <a:lnSpc>
                <a:spcPct val="150000"/>
              </a:lnSpc>
            </a:pPr>
            <a:r>
              <a:rPr lang="en-US" sz="2000" dirty="0">
                <a:cs typeface="B Nazanin" panose="00000400000000000000" pitchFamily="2" charset="-78"/>
              </a:rPr>
              <a:t>N=100+15x</a:t>
            </a:r>
          </a:p>
          <a:p>
            <a:pPr algn="just" rtl="1">
              <a:lnSpc>
                <a:spcPct val="150000"/>
              </a:lnSpc>
            </a:pPr>
            <a:r>
              <a:rPr lang="fa-IR" sz="2000" dirty="0">
                <a:cs typeface="B Nazanin" panose="00000400000000000000" pitchFamily="2" charset="-78"/>
              </a:rPr>
              <a:t>که در این  فرمول  </a:t>
            </a:r>
            <a:r>
              <a:rPr lang="en-US" sz="2000" dirty="0">
                <a:cs typeface="B Nazanin" panose="00000400000000000000" pitchFamily="2" charset="-78"/>
              </a:rPr>
              <a:t>x </a:t>
            </a:r>
            <a:r>
              <a:rPr lang="fa-IR" sz="2000" dirty="0">
                <a:cs typeface="B Nazanin" panose="00000400000000000000" pitchFamily="2" charset="-78"/>
              </a:rPr>
              <a:t>برابر با تعداد متغیرهای مورد مطالعات است که در نهایت حجم نمونه 145 نفر بود. </a:t>
            </a:r>
          </a:p>
        </p:txBody>
      </p:sp>
    </p:spTree>
    <p:extLst>
      <p:ext uri="{BB962C8B-B14F-4D97-AF65-F5344CB8AC3E}">
        <p14:creationId xmlns:p14="http://schemas.microsoft.com/office/powerpoint/2010/main" val="28934313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7320439" y="267461"/>
            <a:ext cx="3993401" cy="1323439"/>
          </a:xfrm>
          <a:prstGeom prst="rect">
            <a:avLst/>
          </a:prstGeom>
        </p:spPr>
        <p:txBody>
          <a:bodyPr wrap="none">
            <a:spAutoFit/>
          </a:bodyPr>
          <a:lstStyle/>
          <a:p>
            <a:r>
              <a:rPr lang="fa-IR" sz="4000" b="1" dirty="0">
                <a:cs typeface="B Mitra" panose="00000400000000000000" pitchFamily="2" charset="-78"/>
              </a:rPr>
              <a:t>روش شناسی پژوهش</a:t>
            </a:r>
          </a:p>
          <a:p>
            <a:endParaRPr lang="fa-IR" sz="4000" b="1" dirty="0">
              <a:cs typeface="B Mitra" panose="00000400000000000000" pitchFamily="2" charset="-78"/>
            </a:endParaRP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a:solidFill>
            <a:srgbClr val="4472C4"/>
          </a:solidFill>
        </p:grpSpPr>
        <p:sp>
          <p:nvSpPr>
            <p:cNvPr id="17" name="Rectangle 16"/>
            <p:cNvSpPr/>
            <p:nvPr/>
          </p:nvSpPr>
          <p:spPr>
            <a:xfrm>
              <a:off x="146475" y="4311846"/>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2" name="Slide Number Placeholder 1">
            <a:extLst>
              <a:ext uri="{FF2B5EF4-FFF2-40B4-BE49-F238E27FC236}">
                <a16:creationId xmlns:a16="http://schemas.microsoft.com/office/drawing/2014/main" id="{41CDEE70-D82F-70F0-215D-8DA65B9A7B27}"/>
              </a:ext>
            </a:extLst>
          </p:cNvPr>
          <p:cNvSpPr>
            <a:spLocks noGrp="1"/>
          </p:cNvSpPr>
          <p:nvPr>
            <p:ph type="sldNum" sz="quarter" idx="12"/>
          </p:nvPr>
        </p:nvSpPr>
        <p:spPr/>
        <p:txBody>
          <a:bodyPr/>
          <a:lstStyle/>
          <a:p>
            <a:fld id="{71766878-3199-4EAB-94E7-2D6D11070E14}" type="slidenum">
              <a:rPr lang="en-US" smtClean="0"/>
              <a:t>11</a:t>
            </a:fld>
            <a:endParaRPr lang="en-US" dirty="0"/>
          </a:p>
        </p:txBody>
      </p:sp>
      <p:sp>
        <p:nvSpPr>
          <p:cNvPr id="5" name="TextBox 4">
            <a:extLst>
              <a:ext uri="{FF2B5EF4-FFF2-40B4-BE49-F238E27FC236}">
                <a16:creationId xmlns:a16="http://schemas.microsoft.com/office/drawing/2014/main" id="{5D271033-370A-44AF-0079-99AF1372DB20}"/>
              </a:ext>
            </a:extLst>
          </p:cNvPr>
          <p:cNvSpPr txBox="1"/>
          <p:nvPr/>
        </p:nvSpPr>
        <p:spPr>
          <a:xfrm>
            <a:off x="352338" y="1590900"/>
            <a:ext cx="10569429" cy="2823850"/>
          </a:xfrm>
          <a:prstGeom prst="rect">
            <a:avLst/>
          </a:prstGeom>
          <a:noFill/>
        </p:spPr>
        <p:txBody>
          <a:bodyPr wrap="square">
            <a:spAutoFit/>
          </a:bodyPr>
          <a:lstStyle/>
          <a:p>
            <a:pPr marL="342900" indent="-342900" algn="just" rtl="1">
              <a:lnSpc>
                <a:spcPct val="150000"/>
              </a:lnSpc>
              <a:buFont typeface="Wingdings" panose="05000000000000000000" pitchFamily="2" charset="2"/>
              <a:buChar char="ü"/>
            </a:pPr>
            <a:r>
              <a:rPr lang="fa-IR" sz="2000" b="1" dirty="0">
                <a:cs typeface="B Nazanin" panose="00000400000000000000" pitchFamily="2" charset="-78"/>
              </a:rPr>
              <a:t>ابزار گردآوری داده:</a:t>
            </a:r>
          </a:p>
          <a:p>
            <a:pPr algn="just" rtl="1">
              <a:lnSpc>
                <a:spcPct val="150000"/>
              </a:lnSpc>
            </a:pPr>
            <a:r>
              <a:rPr lang="fa-IR" sz="2000" dirty="0">
                <a:cs typeface="B Nazanin" panose="00000400000000000000" pitchFamily="2" charset="-78"/>
              </a:rPr>
              <a:t>اطلاعات از دو طریق میدانی (پرسشنامه‌ها) و کتابخانه‌ای (مطالعه منابع) جمع‌آوری شد. پرسشنامه‌های مورد استفاده عبارتند از:</a:t>
            </a:r>
          </a:p>
          <a:p>
            <a:pPr algn="just" rtl="1">
              <a:lnSpc>
                <a:spcPct val="150000"/>
              </a:lnSpc>
            </a:pPr>
            <a:r>
              <a:rPr lang="fa-IR" sz="2000" dirty="0">
                <a:cs typeface="B Nazanin" panose="00000400000000000000" pitchFamily="2" charset="-78"/>
              </a:rPr>
              <a:t>•	پرسشنامه عدم تحمل پریشانی (</a:t>
            </a:r>
            <a:r>
              <a:rPr lang="en-US" sz="2000" dirty="0">
                <a:cs typeface="B Nazanin" panose="00000400000000000000" pitchFamily="2" charset="-78"/>
              </a:rPr>
              <a:t>DTS</a:t>
            </a:r>
            <a:r>
              <a:rPr lang="fa-IR" sz="2000" dirty="0">
                <a:cs typeface="B Nazanin" panose="00000400000000000000" pitchFamily="2" charset="-78"/>
              </a:rPr>
              <a:t>)</a:t>
            </a:r>
            <a:endParaRPr lang="en-US" sz="2000" dirty="0">
              <a:cs typeface="B Nazanin" panose="00000400000000000000" pitchFamily="2" charset="-78"/>
            </a:endParaRPr>
          </a:p>
          <a:p>
            <a:pPr algn="just" rtl="1">
              <a:lnSpc>
                <a:spcPct val="150000"/>
              </a:lnSpc>
            </a:pPr>
            <a:r>
              <a:rPr lang="en-US" sz="2000" dirty="0">
                <a:cs typeface="B Nazanin" panose="00000400000000000000" pitchFamily="2" charset="-78"/>
              </a:rPr>
              <a:t>•	</a:t>
            </a:r>
            <a:r>
              <a:rPr lang="fa-IR" sz="2000" dirty="0">
                <a:cs typeface="B Nazanin" panose="00000400000000000000" pitchFamily="2" charset="-78"/>
              </a:rPr>
              <a:t>پرسشنامه وارسی بدنی (</a:t>
            </a:r>
            <a:r>
              <a:rPr lang="en-US" sz="2000" dirty="0">
                <a:cs typeface="B Nazanin" panose="00000400000000000000" pitchFamily="2" charset="-78"/>
              </a:rPr>
              <a:t>BCQ</a:t>
            </a:r>
            <a:r>
              <a:rPr lang="fa-IR" sz="2000" dirty="0">
                <a:cs typeface="B Nazanin" panose="00000400000000000000" pitchFamily="2" charset="-78"/>
              </a:rPr>
              <a:t>)</a:t>
            </a:r>
            <a:endParaRPr lang="en-US" sz="2000" dirty="0">
              <a:cs typeface="B Nazanin" panose="00000400000000000000" pitchFamily="2" charset="-78"/>
            </a:endParaRPr>
          </a:p>
          <a:p>
            <a:pPr algn="just" rtl="1">
              <a:lnSpc>
                <a:spcPct val="150000"/>
              </a:lnSpc>
            </a:pPr>
            <a:r>
              <a:rPr lang="en-US" sz="2000" dirty="0">
                <a:cs typeface="B Nazanin" panose="00000400000000000000" pitchFamily="2" charset="-78"/>
              </a:rPr>
              <a:t>•	</a:t>
            </a:r>
            <a:r>
              <a:rPr lang="fa-IR" sz="2000" dirty="0">
                <a:cs typeface="B Nazanin" panose="00000400000000000000" pitchFamily="2" charset="-78"/>
              </a:rPr>
              <a:t>فرم تجدید نظر شده پرسشنامه تعبیر</a:t>
            </a:r>
          </a:p>
          <a:p>
            <a:pPr algn="just" rtl="1">
              <a:lnSpc>
                <a:spcPct val="150000"/>
              </a:lnSpc>
            </a:pPr>
            <a:r>
              <a:rPr lang="fa-IR" sz="2000" dirty="0">
                <a:cs typeface="B Nazanin" panose="00000400000000000000" pitchFamily="2" charset="-78"/>
              </a:rPr>
              <a:t>•	</a:t>
            </a:r>
            <a:r>
              <a:rPr lang="ar-SA" sz="2000" dirty="0">
                <a:cs typeface="B Nazanin" panose="00000400000000000000" pitchFamily="2" charset="-78"/>
              </a:rPr>
              <a:t>پرسشنامه اختلال بدریخت انگاری بدنی فیلیپس  </a:t>
            </a:r>
            <a:r>
              <a:rPr lang="en-US" sz="2000" dirty="0">
                <a:cs typeface="B Nazanin" panose="00000400000000000000" pitchFamily="2" charset="-78"/>
              </a:rPr>
              <a:t>( BDMCQ)</a:t>
            </a:r>
          </a:p>
        </p:txBody>
      </p:sp>
    </p:spTree>
    <p:extLst>
      <p:ext uri="{BB962C8B-B14F-4D97-AF65-F5344CB8AC3E}">
        <p14:creationId xmlns:p14="http://schemas.microsoft.com/office/powerpoint/2010/main" val="698124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1313840" y="0"/>
            <a:ext cx="720000" cy="6858000"/>
            <a:chOff x="146475" y="862586"/>
            <a:chExt cx="720000" cy="821252"/>
          </a:xfrm>
          <a:solidFill>
            <a:srgbClr val="4472C4"/>
          </a:solidFill>
        </p:grpSpPr>
        <p:sp>
          <p:nvSpPr>
            <p:cNvPr id="10" name="Rectangle 9"/>
            <p:cNvSpPr/>
            <p:nvPr/>
          </p:nvSpPr>
          <p:spPr>
            <a:xfrm>
              <a:off x="146475" y="862586"/>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1050478"/>
                <a:satOff val="-1461"/>
                <a:lumOff val="-560"/>
                <a:alphaOff val="0"/>
              </a:schemeClr>
            </a:fillRef>
            <a:effectRef idx="0">
              <a:schemeClr val="accent5">
                <a:hueOff val="-1050478"/>
                <a:satOff val="-1461"/>
                <a:lumOff val="-560"/>
                <a:alphaOff val="0"/>
              </a:schemeClr>
            </a:effectRef>
            <a:fontRef idx="minor">
              <a:schemeClr val="lt1"/>
            </a:fontRef>
          </p:style>
        </p:sp>
        <p:sp>
          <p:nvSpPr>
            <p:cNvPr id="11" name="TextBox 10"/>
            <p:cNvSpPr txBox="1"/>
            <p:nvPr/>
          </p:nvSpPr>
          <p:spPr>
            <a:xfrm>
              <a:off x="146475" y="862586"/>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2" name="Slide Number Placeholder 1">
            <a:extLst>
              <a:ext uri="{FF2B5EF4-FFF2-40B4-BE49-F238E27FC236}">
                <a16:creationId xmlns:a16="http://schemas.microsoft.com/office/drawing/2014/main" id="{66F554B3-18CD-D426-D0B1-CB51EB8C88AD}"/>
              </a:ext>
            </a:extLst>
          </p:cNvPr>
          <p:cNvSpPr>
            <a:spLocks noGrp="1"/>
          </p:cNvSpPr>
          <p:nvPr>
            <p:ph type="sldNum" sz="quarter" idx="12"/>
          </p:nvPr>
        </p:nvSpPr>
        <p:spPr/>
        <p:txBody>
          <a:bodyPr/>
          <a:lstStyle/>
          <a:p>
            <a:fld id="{71766878-3199-4EAB-94E7-2D6D11070E14}" type="slidenum">
              <a:rPr lang="en-US" smtClean="0"/>
              <a:t>12</a:t>
            </a:fld>
            <a:endParaRPr lang="en-US" dirty="0"/>
          </a:p>
        </p:txBody>
      </p:sp>
      <p:sp>
        <p:nvSpPr>
          <p:cNvPr id="5" name="TextBox 4">
            <a:extLst>
              <a:ext uri="{FF2B5EF4-FFF2-40B4-BE49-F238E27FC236}">
                <a16:creationId xmlns:a16="http://schemas.microsoft.com/office/drawing/2014/main" id="{AE7B76F9-FF00-BAAA-7C24-3FD80EEC564C}"/>
              </a:ext>
            </a:extLst>
          </p:cNvPr>
          <p:cNvSpPr txBox="1"/>
          <p:nvPr/>
        </p:nvSpPr>
        <p:spPr>
          <a:xfrm>
            <a:off x="244267" y="1019893"/>
            <a:ext cx="11069573" cy="1438855"/>
          </a:xfrm>
          <a:prstGeom prst="rect">
            <a:avLst/>
          </a:prstGeom>
          <a:noFill/>
        </p:spPr>
        <p:txBody>
          <a:bodyPr wrap="square">
            <a:spAutoFit/>
          </a:bodyPr>
          <a:lstStyle/>
          <a:p>
            <a:pPr marL="342900" indent="-342900" algn="just" rtl="1">
              <a:lnSpc>
                <a:spcPct val="150000"/>
              </a:lnSpc>
              <a:spcAft>
                <a:spcPts val="1000"/>
              </a:spcAft>
              <a:buFont typeface="Wingdings" panose="05000000000000000000" pitchFamily="2" charset="2"/>
              <a:buChar char="ü"/>
            </a:pPr>
            <a:r>
              <a:rPr lang="ar-SA" sz="2000" dirty="0">
                <a:latin typeface="Calibri" panose="020F0502020204030204" pitchFamily="34" charset="0"/>
                <a:cs typeface="B Nazanin" panose="00000400000000000000" pitchFamily="2" charset="-78"/>
              </a:rPr>
              <a:t>تجزيه و تحليل داده هاي پژوهش در دو سطح آمار توصيفي و استنباطي صورت گرفت. در سطح آمار توصيفي به محاسبه شاخص های مرکزی و پراکندگی پرداخته شد در سطح بخش استنباطی به منظور پاسخ دهی به سئوالات پژوهش و بررسی صحت و سقم فرضیه های پژوهش از روش </a:t>
            </a:r>
            <a:r>
              <a:rPr lang="fa-IR" sz="2000" dirty="0">
                <a:latin typeface="Calibri" panose="020F0502020204030204" pitchFamily="34" charset="0"/>
                <a:cs typeface="B Nazanin" panose="00000400000000000000" pitchFamily="2" charset="-78"/>
              </a:rPr>
              <a:t>مدل یابی </a:t>
            </a:r>
            <a:r>
              <a:rPr lang="ar-SA" sz="2000" dirty="0">
                <a:latin typeface="Calibri" panose="020F0502020204030204" pitchFamily="34" charset="0"/>
                <a:cs typeface="B Nazanin" panose="00000400000000000000" pitchFamily="2" charset="-78"/>
              </a:rPr>
              <a:t>استفاده شد و جهت تحلیل داده ها از نرم افزار های </a:t>
            </a:r>
            <a:r>
              <a:rPr lang="en-US" sz="2000" dirty="0">
                <a:latin typeface="Calibri" panose="020F0502020204030204" pitchFamily="34" charset="0"/>
                <a:cs typeface="B Nazanin" panose="00000400000000000000" pitchFamily="2" charset="-78"/>
              </a:rPr>
              <a:t>SPSS </a:t>
            </a:r>
            <a:r>
              <a:rPr lang="fa-IR" sz="2000" dirty="0">
                <a:latin typeface="Calibri" panose="020F0502020204030204" pitchFamily="34" charset="0"/>
                <a:cs typeface="B Nazanin" panose="00000400000000000000" pitchFamily="2" charset="-78"/>
              </a:rPr>
              <a:t>و </a:t>
            </a:r>
            <a:r>
              <a:rPr lang="en-US" sz="2000" dirty="0">
                <a:latin typeface="Calibri" panose="020F0502020204030204" pitchFamily="34" charset="0"/>
                <a:cs typeface="B Nazanin" panose="00000400000000000000" pitchFamily="2" charset="-78"/>
              </a:rPr>
              <a:t> SMART PLS  </a:t>
            </a:r>
            <a:r>
              <a:rPr lang="ar-SA" sz="2000" dirty="0">
                <a:latin typeface="Calibri" panose="020F0502020204030204" pitchFamily="34" charset="0"/>
                <a:cs typeface="B Nazanin" panose="00000400000000000000" pitchFamily="2" charset="-78"/>
              </a:rPr>
              <a:t>استفاده شد</a:t>
            </a:r>
            <a:r>
              <a:rPr lang="fa-IR" sz="2000" dirty="0">
                <a:latin typeface="Calibri" panose="020F0502020204030204" pitchFamily="34" charset="0"/>
                <a:cs typeface="B Nazanin" panose="00000400000000000000" pitchFamily="2" charset="-78"/>
              </a:rPr>
              <a:t>. </a:t>
            </a:r>
            <a:endParaRPr lang="en-US" sz="2000" dirty="0">
              <a:latin typeface="Calibri" panose="020F0502020204030204" pitchFamily="34" charset="0"/>
              <a:cs typeface="B Nazanin" panose="00000400000000000000" pitchFamily="2" charset="-78"/>
            </a:endParaRPr>
          </a:p>
        </p:txBody>
      </p:sp>
      <p:sp>
        <p:nvSpPr>
          <p:cNvPr id="13" name="TextBox 12">
            <a:extLst>
              <a:ext uri="{FF2B5EF4-FFF2-40B4-BE49-F238E27FC236}">
                <a16:creationId xmlns:a16="http://schemas.microsoft.com/office/drawing/2014/main" id="{0804020E-FBB9-26D1-C322-1A1F057346A0}"/>
              </a:ext>
            </a:extLst>
          </p:cNvPr>
          <p:cNvSpPr txBox="1"/>
          <p:nvPr/>
        </p:nvSpPr>
        <p:spPr>
          <a:xfrm>
            <a:off x="4465039" y="136525"/>
            <a:ext cx="6767819" cy="1697388"/>
          </a:xfrm>
          <a:prstGeom prst="rect">
            <a:avLst/>
          </a:prstGeom>
          <a:noFill/>
        </p:spPr>
        <p:txBody>
          <a:bodyPr wrap="square">
            <a:spAutoFit/>
          </a:bodyPr>
          <a:lstStyle>
            <a:defPPr>
              <a:defRPr lang="en-US"/>
            </a:defPPr>
            <a:lvl1pPr algn="just" rtl="1">
              <a:lnSpc>
                <a:spcPct val="115000"/>
              </a:lnSpc>
              <a:spcBef>
                <a:spcPts val="800"/>
              </a:spcBef>
              <a:spcAft>
                <a:spcPts val="1000"/>
              </a:spcAft>
              <a:tabLst>
                <a:tab pos="137160" algn="l"/>
              </a:tabLst>
              <a:defRPr kumimoji="0" sz="4000" b="1" i="0" u="none" strike="noStrike" cap="none" spc="0" normalizeH="0" baseline="0">
                <a:ln>
                  <a:noFill/>
                </a:ln>
                <a:solidFill>
                  <a:prstClr val="black"/>
                </a:solidFill>
                <a:effectLst/>
                <a:uLnTx/>
                <a:uFillTx/>
                <a:latin typeface="Calibri" panose="020F0502020204030204" pitchFamily="34" charset="0"/>
                <a:cs typeface="B Nazanin" panose="00000400000000000000" pitchFamily="2" charset="-78"/>
              </a:defRPr>
            </a:lvl1pPr>
          </a:lstStyle>
          <a:p>
            <a:r>
              <a:rPr lang="fa-IR" dirty="0"/>
              <a:t>روش تجزیه و تحلیل داده ها</a:t>
            </a:r>
            <a:endParaRPr lang="en-US" dirty="0"/>
          </a:p>
          <a:p>
            <a:endParaRPr lang="en-US" dirty="0"/>
          </a:p>
        </p:txBody>
      </p:sp>
    </p:spTree>
    <p:extLst>
      <p:ext uri="{BB962C8B-B14F-4D97-AF65-F5344CB8AC3E}">
        <p14:creationId xmlns:p14="http://schemas.microsoft.com/office/powerpoint/2010/main" val="1222150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454368" y="423832"/>
            <a:ext cx="2696572" cy="707886"/>
          </a:xfrm>
          <a:prstGeom prst="rect">
            <a:avLst/>
          </a:prstGeom>
        </p:spPr>
        <p:txBody>
          <a:bodyPr wrap="none">
            <a:spAutoFit/>
          </a:bodyPr>
          <a:lstStyle/>
          <a:p>
            <a:r>
              <a:rPr lang="fa-IR" sz="4000" b="1" dirty="0">
                <a:cs typeface="B Mitra" panose="00000400000000000000" pitchFamily="2" charset="-78"/>
              </a:rPr>
              <a:t>بخش توصیفی</a:t>
            </a:r>
          </a:p>
        </p:txBody>
      </p:sp>
      <p:grpSp>
        <p:nvGrpSpPr>
          <p:cNvPr id="6" name="Group 5"/>
          <p:cNvGrpSpPr/>
          <p:nvPr/>
        </p:nvGrpSpPr>
        <p:grpSpPr>
          <a:xfrm>
            <a:off x="11313840" y="0"/>
            <a:ext cx="720000" cy="6858000"/>
            <a:chOff x="146475" y="1724901"/>
            <a:chExt cx="720000" cy="821252"/>
          </a:xfrm>
          <a:solidFill>
            <a:srgbClr val="4472C4"/>
          </a:solidFill>
        </p:grpSpPr>
        <p:sp>
          <p:nvSpPr>
            <p:cNvPr id="7" name="Rectangle 6"/>
            <p:cNvSpPr/>
            <p:nvPr/>
          </p:nvSpPr>
          <p:spPr>
            <a:xfrm>
              <a:off x="146475" y="1724901"/>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sp>
        <p:nvSpPr>
          <p:cNvPr id="2" name="TextBox 1"/>
          <p:cNvSpPr txBox="1"/>
          <p:nvPr/>
        </p:nvSpPr>
        <p:spPr>
          <a:xfrm>
            <a:off x="1366860" y="136525"/>
            <a:ext cx="9784080" cy="3016210"/>
          </a:xfrm>
          <a:prstGeom prst="rect">
            <a:avLst/>
          </a:prstGeom>
          <a:noFill/>
        </p:spPr>
        <p:txBody>
          <a:bodyPr wrap="square" rtlCol="1">
            <a:spAutoFit/>
          </a:bodyPr>
          <a:lstStyle/>
          <a:p>
            <a:pPr algn="r" rtl="1"/>
            <a:endParaRPr lang="fa-IR" sz="2800" i="1" dirty="0">
              <a:cs typeface="B Mitra" panose="00000400000000000000" pitchFamily="2" charset="-78"/>
            </a:endParaRPr>
          </a:p>
          <a:p>
            <a:pPr algn="r" rtl="1"/>
            <a:endParaRPr lang="fa-IR" sz="2400" dirty="0">
              <a:cs typeface="B Mitra" panose="00000400000000000000" pitchFamily="2" charset="-78"/>
            </a:endParaRPr>
          </a:p>
          <a:p>
            <a:pPr algn="r" rtl="1"/>
            <a:endParaRPr lang="fa-IR" sz="2400" dirty="0">
              <a:cs typeface="B Mitra" panose="00000400000000000000" pitchFamily="2" charset="-78"/>
            </a:endParaRPr>
          </a:p>
          <a:p>
            <a:pPr indent="-457200" algn="just" rtl="1">
              <a:lnSpc>
                <a:spcPct val="150000"/>
              </a:lnSpc>
              <a:buFont typeface="Wingdings" panose="05000000000000000000" pitchFamily="2" charset="2"/>
              <a:buChar char="ü"/>
            </a:pPr>
            <a:r>
              <a:rPr lang="fa-IR" sz="2000" dirty="0">
                <a:cs typeface="B Nazanin" panose="00000400000000000000" pitchFamily="2" charset="-78"/>
              </a:rPr>
              <a:t>ویژگی‌های جامعه آماری (جنسیت، سن، تحصیلات) با آمار توصیفی تحلیل شد. شاخص‌های مرکزی (میانگین، میانه) و پراکندگی (واریانس، انحراف معیار) محاسبه شد تا توزیع ویژگی‌ها نشان داده شود</a:t>
            </a:r>
          </a:p>
          <a:p>
            <a:pPr indent="-457200" algn="just" rtl="1">
              <a:lnSpc>
                <a:spcPct val="150000"/>
              </a:lnSpc>
              <a:buFont typeface="Wingdings" panose="05000000000000000000" pitchFamily="2" charset="2"/>
              <a:buChar char="ü"/>
            </a:pPr>
            <a:endParaRPr lang="fa-IR" sz="2000" dirty="0">
              <a:cs typeface="B Nazanin" panose="00000400000000000000" pitchFamily="2" charset="-78"/>
            </a:endParaRPr>
          </a:p>
          <a:p>
            <a:pPr marL="457200" indent="-457200" algn="r" rtl="1">
              <a:buFont typeface="Wingdings" panose="05000000000000000000" pitchFamily="2" charset="2"/>
              <a:buChar char="ü"/>
            </a:pPr>
            <a:endParaRPr lang="fa-IR" sz="2400" dirty="0">
              <a:cs typeface="B Mitra" panose="00000400000000000000" pitchFamily="2" charset="-78"/>
            </a:endParaRPr>
          </a:p>
        </p:txBody>
      </p:sp>
      <p:sp>
        <p:nvSpPr>
          <p:cNvPr id="3" name="Slide Number Placeholder 2">
            <a:extLst>
              <a:ext uri="{FF2B5EF4-FFF2-40B4-BE49-F238E27FC236}">
                <a16:creationId xmlns:a16="http://schemas.microsoft.com/office/drawing/2014/main" id="{88AF00D8-5D35-7156-712B-C38C91384B36}"/>
              </a:ext>
            </a:extLst>
          </p:cNvPr>
          <p:cNvSpPr>
            <a:spLocks noGrp="1"/>
          </p:cNvSpPr>
          <p:nvPr>
            <p:ph type="sldNum" sz="quarter" idx="12"/>
          </p:nvPr>
        </p:nvSpPr>
        <p:spPr/>
        <p:txBody>
          <a:bodyPr/>
          <a:lstStyle/>
          <a:p>
            <a:fld id="{71766878-3199-4EAB-94E7-2D6D11070E14}" type="slidenum">
              <a:rPr lang="en-US" smtClean="0"/>
              <a:t>13</a:t>
            </a:fld>
            <a:endParaRPr lang="en-US" dirty="0"/>
          </a:p>
        </p:txBody>
      </p:sp>
      <p:pic>
        <p:nvPicPr>
          <p:cNvPr id="5" name="Picture 4">
            <a:extLst>
              <a:ext uri="{FF2B5EF4-FFF2-40B4-BE49-F238E27FC236}">
                <a16:creationId xmlns:a16="http://schemas.microsoft.com/office/drawing/2014/main" id="{A00841D0-1284-036E-0F8F-EFA296972B91}"/>
              </a:ext>
            </a:extLst>
          </p:cNvPr>
          <p:cNvPicPr>
            <a:picLocks noChangeAspect="1"/>
          </p:cNvPicPr>
          <p:nvPr/>
        </p:nvPicPr>
        <p:blipFill>
          <a:blip r:embed="rId2"/>
          <a:stretch>
            <a:fillRect/>
          </a:stretch>
        </p:blipFill>
        <p:spPr>
          <a:xfrm>
            <a:off x="686820" y="2617365"/>
            <a:ext cx="9621180" cy="3738985"/>
          </a:xfrm>
          <a:prstGeom prst="rect">
            <a:avLst/>
          </a:prstGeom>
        </p:spPr>
      </p:pic>
    </p:spTree>
    <p:extLst>
      <p:ext uri="{BB962C8B-B14F-4D97-AF65-F5344CB8AC3E}">
        <p14:creationId xmlns:p14="http://schemas.microsoft.com/office/powerpoint/2010/main" val="14958152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106920" y="384907"/>
            <a:ext cx="2778325" cy="707886"/>
          </a:xfrm>
          <a:prstGeom prst="rect">
            <a:avLst/>
          </a:prstGeom>
        </p:spPr>
        <p:txBody>
          <a:bodyPr wrap="none">
            <a:spAutoFit/>
          </a:bodyPr>
          <a:lstStyle/>
          <a:p>
            <a:r>
              <a:rPr lang="fa-IR" sz="4000" b="1" dirty="0">
                <a:cs typeface="B Mitra" panose="00000400000000000000" pitchFamily="2" charset="-78"/>
              </a:rPr>
              <a:t>بخش استباطی</a:t>
            </a: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a:solidFill>
            <a:srgbClr val="4472C4"/>
          </a:solidFill>
        </p:grpSpPr>
        <p:sp>
          <p:nvSpPr>
            <p:cNvPr id="17" name="Rectangle 16"/>
            <p:cNvSpPr/>
            <p:nvPr/>
          </p:nvSpPr>
          <p:spPr>
            <a:xfrm>
              <a:off x="146475" y="4311846"/>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3" name="Slide Number Placeholder 2">
            <a:extLst>
              <a:ext uri="{FF2B5EF4-FFF2-40B4-BE49-F238E27FC236}">
                <a16:creationId xmlns:a16="http://schemas.microsoft.com/office/drawing/2014/main" id="{B0CB1490-E30C-9533-E1EF-87925B84E8E8}"/>
              </a:ext>
            </a:extLst>
          </p:cNvPr>
          <p:cNvSpPr>
            <a:spLocks noGrp="1"/>
          </p:cNvSpPr>
          <p:nvPr>
            <p:ph type="sldNum" sz="quarter" idx="12"/>
          </p:nvPr>
        </p:nvSpPr>
        <p:spPr/>
        <p:txBody>
          <a:bodyPr/>
          <a:lstStyle/>
          <a:p>
            <a:fld id="{71766878-3199-4EAB-94E7-2D6D11070E14}" type="slidenum">
              <a:rPr lang="en-US" smtClean="0"/>
              <a:t>14</a:t>
            </a:fld>
            <a:endParaRPr lang="en-US" dirty="0"/>
          </a:p>
        </p:txBody>
      </p:sp>
      <p:sp>
        <p:nvSpPr>
          <p:cNvPr id="22" name="TextBox 21">
            <a:extLst>
              <a:ext uri="{FF2B5EF4-FFF2-40B4-BE49-F238E27FC236}">
                <a16:creationId xmlns:a16="http://schemas.microsoft.com/office/drawing/2014/main" id="{76286A11-D9DA-A22E-C41F-AB203C0AE95F}"/>
              </a:ext>
            </a:extLst>
          </p:cNvPr>
          <p:cNvSpPr txBox="1"/>
          <p:nvPr/>
        </p:nvSpPr>
        <p:spPr>
          <a:xfrm>
            <a:off x="562062" y="1321077"/>
            <a:ext cx="10393961" cy="1785104"/>
          </a:xfrm>
          <a:prstGeom prst="rect">
            <a:avLst/>
          </a:prstGeom>
          <a:noFill/>
        </p:spPr>
        <p:txBody>
          <a:bodyPr wrap="square">
            <a:spAutoFit/>
          </a:bodyPr>
          <a:lstStyle/>
          <a:p>
            <a:pPr algn="r"/>
            <a:r>
              <a:rPr lang="ar-SA" sz="1800" dirty="0">
                <a:effectLst/>
                <a:latin typeface="Times New Roman" panose="02020603050405020304" pitchFamily="18" charset="0"/>
                <a:ea typeface="Calibri" panose="020F0502020204030204" pitchFamily="34" charset="0"/>
                <a:cs typeface="B Nazanin" panose="00000400000000000000" pitchFamily="2" charset="-78"/>
              </a:rPr>
              <a:t>در این بخش جهت تحلیل داده ها و ازمون فرضیه ها از روش مدل یابی معادلات ساختاری استفاده شد. در این راستا ابتدا پیش فرض ها و این روش به شرح زیر بررسی گردید:</a:t>
            </a:r>
            <a:endParaRPr lang="fa-IR" sz="2000" dirty="0">
              <a:cs typeface="B Nazanin" panose="00000400000000000000" pitchFamily="2" charset="-78"/>
            </a:endParaRPr>
          </a:p>
          <a:p>
            <a:pPr marL="342900" indent="-342900" algn="r" rtl="1">
              <a:buFont typeface="Wingdings" panose="05000000000000000000" pitchFamily="2" charset="2"/>
              <a:buChar char="ü"/>
            </a:pPr>
            <a:r>
              <a:rPr lang="fa-IR" dirty="0">
                <a:latin typeface="Times New Roman" panose="02020603050405020304" pitchFamily="18" charset="0"/>
                <a:cs typeface="B Nazanin" panose="00000400000000000000" pitchFamily="2" charset="-78"/>
              </a:rPr>
              <a:t>پیش فرض نرمال بودن توزیع داده ها</a:t>
            </a:r>
            <a:endParaRPr lang="en-US" dirty="0">
              <a:latin typeface="Times New Roman" panose="02020603050405020304" pitchFamily="18" charset="0"/>
              <a:cs typeface="B Nazanin" panose="00000400000000000000" pitchFamily="2" charset="-78"/>
            </a:endParaRPr>
          </a:p>
          <a:p>
            <a:pPr marL="342900" indent="-342900" algn="r" rtl="1">
              <a:buFont typeface="Wingdings" panose="05000000000000000000" pitchFamily="2" charset="2"/>
              <a:buChar char="ü"/>
            </a:pPr>
            <a:r>
              <a:rPr lang="fa-IR" dirty="0">
                <a:latin typeface="Times New Roman" panose="02020603050405020304" pitchFamily="18" charset="0"/>
                <a:cs typeface="B Nazanin" panose="00000400000000000000" pitchFamily="2" charset="-78"/>
              </a:rPr>
              <a:t>پیش فرض هم خطی چندگانه متغیرهای پژوهش</a:t>
            </a:r>
            <a:endParaRPr lang="en-US" dirty="0">
              <a:latin typeface="Times New Roman" panose="02020603050405020304" pitchFamily="18" charset="0"/>
              <a:cs typeface="B Nazanin" panose="00000400000000000000" pitchFamily="2" charset="-78"/>
            </a:endParaRPr>
          </a:p>
          <a:p>
            <a:pPr marL="342900" indent="-342900" algn="r" rtl="1">
              <a:buFont typeface="Wingdings" panose="05000000000000000000" pitchFamily="2" charset="2"/>
              <a:buChar char="ü"/>
            </a:pPr>
            <a:r>
              <a:rPr lang="fa-IR" dirty="0">
                <a:latin typeface="Times New Roman" panose="02020603050405020304" pitchFamily="18" charset="0"/>
                <a:cs typeface="B Nazanin" panose="00000400000000000000" pitchFamily="2" charset="-78"/>
              </a:rPr>
              <a:t>پیش فرض همبستگی متعارف متغیر های پژوهش </a:t>
            </a:r>
            <a:endParaRPr lang="en-US" dirty="0">
              <a:latin typeface="Times New Roman" panose="02020603050405020304" pitchFamily="18" charset="0"/>
              <a:cs typeface="B Nazanin" panose="00000400000000000000" pitchFamily="2" charset="-78"/>
            </a:endParaRPr>
          </a:p>
          <a:p>
            <a:pPr algn="r"/>
            <a:endParaRPr lang="en-US" sz="2000" dirty="0">
              <a:cs typeface="B Nazanin" panose="00000400000000000000" pitchFamily="2" charset="-78"/>
            </a:endParaRPr>
          </a:p>
        </p:txBody>
      </p:sp>
      <p:pic>
        <p:nvPicPr>
          <p:cNvPr id="23" name="Picture 22">
            <a:extLst>
              <a:ext uri="{FF2B5EF4-FFF2-40B4-BE49-F238E27FC236}">
                <a16:creationId xmlns:a16="http://schemas.microsoft.com/office/drawing/2014/main" id="{B22103E4-82D5-E360-AB20-4707ACF926F5}"/>
              </a:ext>
            </a:extLst>
          </p:cNvPr>
          <p:cNvPicPr/>
          <p:nvPr/>
        </p:nvPicPr>
        <p:blipFill>
          <a:blip r:embed="rId2">
            <a:extLst>
              <a:ext uri="{28A0092B-C50C-407E-A947-70E740481C1C}">
                <a14:useLocalDpi xmlns:a14="http://schemas.microsoft.com/office/drawing/2010/main" val="0"/>
              </a:ext>
            </a:extLst>
          </a:blip>
          <a:stretch>
            <a:fillRect/>
          </a:stretch>
        </p:blipFill>
        <p:spPr>
          <a:xfrm>
            <a:off x="1098958" y="2938025"/>
            <a:ext cx="7315199" cy="3783449"/>
          </a:xfrm>
          <a:prstGeom prst="rect">
            <a:avLst/>
          </a:prstGeom>
        </p:spPr>
      </p:pic>
    </p:spTree>
    <p:extLst>
      <p:ext uri="{BB962C8B-B14F-4D97-AF65-F5344CB8AC3E}">
        <p14:creationId xmlns:p14="http://schemas.microsoft.com/office/powerpoint/2010/main" val="1959057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120543" y="527519"/>
            <a:ext cx="2994871" cy="707886"/>
          </a:xfrm>
          <a:prstGeom prst="rect">
            <a:avLst/>
          </a:prstGeom>
        </p:spPr>
        <p:txBody>
          <a:bodyPr wrap="square">
            <a:spAutoFit/>
          </a:bodyPr>
          <a:lstStyle/>
          <a:p>
            <a:r>
              <a:rPr lang="fa-IR" sz="4000" b="1" dirty="0">
                <a:cs typeface="B Mitra" panose="00000400000000000000" pitchFamily="2" charset="-78"/>
              </a:rPr>
              <a:t>بخش استباطی</a:t>
            </a: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a:solidFill>
            <a:srgbClr val="4472C4"/>
          </a:solidFill>
        </p:grpSpPr>
        <p:sp>
          <p:nvSpPr>
            <p:cNvPr id="17" name="Rectangle 16"/>
            <p:cNvSpPr/>
            <p:nvPr/>
          </p:nvSpPr>
          <p:spPr>
            <a:xfrm>
              <a:off x="146475" y="4311846"/>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3" name="Slide Number Placeholder 2">
            <a:extLst>
              <a:ext uri="{FF2B5EF4-FFF2-40B4-BE49-F238E27FC236}">
                <a16:creationId xmlns:a16="http://schemas.microsoft.com/office/drawing/2014/main" id="{6F7D6A35-B11F-E2C4-79AE-A0EB2FE0D60E}"/>
              </a:ext>
            </a:extLst>
          </p:cNvPr>
          <p:cNvSpPr>
            <a:spLocks noGrp="1"/>
          </p:cNvSpPr>
          <p:nvPr>
            <p:ph type="sldNum" sz="quarter" idx="12"/>
          </p:nvPr>
        </p:nvSpPr>
        <p:spPr/>
        <p:txBody>
          <a:bodyPr/>
          <a:lstStyle/>
          <a:p>
            <a:fld id="{71766878-3199-4EAB-94E7-2D6D11070E14}" type="slidenum">
              <a:rPr lang="en-US" smtClean="0"/>
              <a:t>15</a:t>
            </a:fld>
            <a:endParaRPr lang="en-US" dirty="0"/>
          </a:p>
        </p:txBody>
      </p:sp>
      <p:pic>
        <p:nvPicPr>
          <p:cNvPr id="19" name="Picture 18">
            <a:extLst>
              <a:ext uri="{FF2B5EF4-FFF2-40B4-BE49-F238E27FC236}">
                <a16:creationId xmlns:a16="http://schemas.microsoft.com/office/drawing/2014/main" id="{0D40BF57-CFEB-4A85-C7BC-A97F46155B13}"/>
              </a:ext>
            </a:extLst>
          </p:cNvPr>
          <p:cNvPicPr>
            <a:picLocks noChangeAspect="1"/>
          </p:cNvPicPr>
          <p:nvPr/>
        </p:nvPicPr>
        <p:blipFill>
          <a:blip r:embed="rId2"/>
          <a:stretch>
            <a:fillRect/>
          </a:stretch>
        </p:blipFill>
        <p:spPr>
          <a:xfrm>
            <a:off x="1291905" y="3154260"/>
            <a:ext cx="8363823" cy="3380763"/>
          </a:xfrm>
          <a:prstGeom prst="rect">
            <a:avLst/>
          </a:prstGeom>
        </p:spPr>
      </p:pic>
      <p:sp>
        <p:nvSpPr>
          <p:cNvPr id="25" name="TextBox 24">
            <a:extLst>
              <a:ext uri="{FF2B5EF4-FFF2-40B4-BE49-F238E27FC236}">
                <a16:creationId xmlns:a16="http://schemas.microsoft.com/office/drawing/2014/main" id="{E117D787-9287-33C7-DEBA-25467CC34169}"/>
              </a:ext>
            </a:extLst>
          </p:cNvPr>
          <p:cNvSpPr txBox="1"/>
          <p:nvPr/>
        </p:nvSpPr>
        <p:spPr>
          <a:xfrm>
            <a:off x="436228" y="1528953"/>
            <a:ext cx="10679186" cy="1438855"/>
          </a:xfrm>
          <a:prstGeom prst="rect">
            <a:avLst/>
          </a:prstGeom>
          <a:noFill/>
        </p:spPr>
        <p:txBody>
          <a:bodyPr wrap="square">
            <a:spAutoFit/>
          </a:bodyPr>
          <a:lstStyle/>
          <a:p>
            <a:pPr marL="0" marR="0" lvl="0" indent="0" algn="just" defTabSz="457200" rtl="1" eaLnBrk="1" fontAlgn="auto" latinLnBrk="0" hangingPunct="1">
              <a:lnSpc>
                <a:spcPct val="150000"/>
              </a:lnSpc>
              <a:spcBef>
                <a:spcPts val="0"/>
              </a:spcBef>
              <a:spcAft>
                <a:spcPts val="800"/>
              </a:spcAft>
              <a:buClrTx/>
              <a:buSzTx/>
              <a:buFontTx/>
              <a:buNone/>
              <a:tabLst/>
              <a:defRPr/>
            </a:pPr>
            <a:r>
              <a:rPr lang="fa-IR" sz="2000" dirty="0">
                <a:cs typeface="B Nazanin" panose="00000400000000000000" pitchFamily="2" charset="-78"/>
              </a:rPr>
              <a:t>ستون اول جدول</a:t>
            </a:r>
            <a:r>
              <a:rPr lang="en-US" sz="2000" dirty="0">
                <a:cs typeface="B Nazanin" panose="00000400000000000000" pitchFamily="2" charset="-78"/>
              </a:rPr>
              <a:t> </a:t>
            </a:r>
            <a:r>
              <a:rPr lang="fa-IR" sz="2000" dirty="0">
                <a:cs typeface="B Nazanin" panose="00000400000000000000" pitchFamily="2" charset="-78"/>
              </a:rPr>
              <a:t>زیر (</a:t>
            </a:r>
            <a:r>
              <a:rPr lang="en-US" sz="2000" dirty="0">
                <a:cs typeface="B Nazanin" panose="00000400000000000000" pitchFamily="2" charset="-78"/>
              </a:rPr>
              <a:t>SSO</a:t>
            </a:r>
            <a:r>
              <a:rPr lang="fa-IR" sz="2000" dirty="0">
                <a:cs typeface="B Nazanin" panose="00000400000000000000" pitchFamily="2" charset="-78"/>
              </a:rPr>
              <a:t>)، مربوط به مجموع مجذور مشاهدات و ستون دوم(</a:t>
            </a:r>
            <a:r>
              <a:rPr lang="en-US" sz="2000" dirty="0">
                <a:cs typeface="B Nazanin" panose="00000400000000000000" pitchFamily="2" charset="-78"/>
              </a:rPr>
              <a:t>SSE</a:t>
            </a:r>
            <a:r>
              <a:rPr lang="fa-IR" sz="2000" dirty="0">
                <a:cs typeface="B Nazanin" panose="00000400000000000000" pitchFamily="2" charset="-78"/>
              </a:rPr>
              <a:t>)، مربوط به مجموع مجذور خطای پیش بینی برای هر متغیر است. ستون سوم نیز که مقادیر روایی افزونگی (</a:t>
            </a:r>
            <a:r>
              <a:rPr lang="en-US" sz="2000" dirty="0">
                <a:cs typeface="B Nazanin" panose="00000400000000000000" pitchFamily="2" charset="-78"/>
              </a:rPr>
              <a:t>Q2</a:t>
            </a:r>
            <a:r>
              <a:rPr lang="fa-IR" sz="2000" dirty="0">
                <a:cs typeface="B Nazanin" panose="00000400000000000000" pitchFamily="2" charset="-78"/>
              </a:rPr>
              <a:t>) را نشان می دهد. بر اساس یک اصل قراردادی حداقل مقدار قابل قبول برای روایی افزونگی ‏ 0/02 می باشد</a:t>
            </a:r>
            <a:endParaRPr lang="en-US" sz="2000" dirty="0">
              <a:cs typeface="B Nazanin" panose="00000400000000000000" pitchFamily="2" charset="-78"/>
            </a:endParaRPr>
          </a:p>
        </p:txBody>
      </p:sp>
    </p:spTree>
    <p:extLst>
      <p:ext uri="{BB962C8B-B14F-4D97-AF65-F5344CB8AC3E}">
        <p14:creationId xmlns:p14="http://schemas.microsoft.com/office/powerpoint/2010/main" val="505569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397379" y="527519"/>
            <a:ext cx="2843869" cy="707886"/>
          </a:xfrm>
          <a:prstGeom prst="rect">
            <a:avLst/>
          </a:prstGeom>
        </p:spPr>
        <p:txBody>
          <a:bodyPr wrap="square">
            <a:spAutoFit/>
          </a:bodyPr>
          <a:lstStyle/>
          <a:p>
            <a:r>
              <a:rPr lang="fa-IR" sz="4000" b="1" dirty="0">
                <a:cs typeface="B Mitra" panose="00000400000000000000" pitchFamily="2" charset="-78"/>
              </a:rPr>
              <a:t>بخش استباطی</a:t>
            </a: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a:solidFill>
            <a:srgbClr val="4472C4"/>
          </a:solidFill>
        </p:grpSpPr>
        <p:sp>
          <p:nvSpPr>
            <p:cNvPr id="17" name="Rectangle 16"/>
            <p:cNvSpPr/>
            <p:nvPr/>
          </p:nvSpPr>
          <p:spPr>
            <a:xfrm>
              <a:off x="146475" y="4311846"/>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2" name="Slide Number Placeholder 1">
            <a:extLst>
              <a:ext uri="{FF2B5EF4-FFF2-40B4-BE49-F238E27FC236}">
                <a16:creationId xmlns:a16="http://schemas.microsoft.com/office/drawing/2014/main" id="{3CD76CC5-9C0B-862F-EE5A-4DA31D50F03A}"/>
              </a:ext>
            </a:extLst>
          </p:cNvPr>
          <p:cNvSpPr>
            <a:spLocks noGrp="1"/>
          </p:cNvSpPr>
          <p:nvPr>
            <p:ph type="sldNum" sz="quarter" idx="12"/>
          </p:nvPr>
        </p:nvSpPr>
        <p:spPr/>
        <p:txBody>
          <a:bodyPr/>
          <a:lstStyle/>
          <a:p>
            <a:fld id="{71766878-3199-4EAB-94E7-2D6D11070E14}" type="slidenum">
              <a:rPr lang="en-US" smtClean="0"/>
              <a:t>16</a:t>
            </a:fld>
            <a:endParaRPr lang="en-US" dirty="0"/>
          </a:p>
        </p:txBody>
      </p:sp>
      <p:sp>
        <p:nvSpPr>
          <p:cNvPr id="5" name="TextBox 4">
            <a:extLst>
              <a:ext uri="{FF2B5EF4-FFF2-40B4-BE49-F238E27FC236}">
                <a16:creationId xmlns:a16="http://schemas.microsoft.com/office/drawing/2014/main" id="{D96BE323-CAC3-4B96-0A1E-5CBADA15F741}"/>
              </a:ext>
            </a:extLst>
          </p:cNvPr>
          <p:cNvSpPr txBox="1"/>
          <p:nvPr/>
        </p:nvSpPr>
        <p:spPr>
          <a:xfrm>
            <a:off x="3540154" y="1235405"/>
            <a:ext cx="7438938" cy="515526"/>
          </a:xfrm>
          <a:prstGeom prst="rect">
            <a:avLst/>
          </a:prstGeom>
          <a:noFill/>
        </p:spPr>
        <p:txBody>
          <a:bodyPr wrap="square">
            <a:spAutoFit/>
          </a:bodyPr>
          <a:lstStyle/>
          <a:p>
            <a:pPr algn="just" rtl="1">
              <a:lnSpc>
                <a:spcPct val="150000"/>
              </a:lnSpc>
              <a:spcBef>
                <a:spcPts val="1200"/>
              </a:spcBef>
              <a:spcAft>
                <a:spcPts val="0"/>
              </a:spcAft>
            </a:pPr>
            <a:r>
              <a:rPr lang="fa-IR" sz="2000" dirty="0">
                <a:effectLst/>
                <a:latin typeface="B Nazanin" panose="00000400000000000000" pitchFamily="2" charset="-78"/>
                <a:ea typeface="Calibri" panose="020F0502020204030204" pitchFamily="34" charset="0"/>
                <a:cs typeface="B Nazanin" panose="00000400000000000000" pitchFamily="2" charset="-78"/>
              </a:rPr>
              <a:t>جهت بررسی اثرات مستقیم از روش بوت استراب به شرح جدول زیر </a:t>
            </a:r>
            <a:r>
              <a:rPr lang="fa-IR" sz="2000" dirty="0">
                <a:effectLst/>
                <a:latin typeface="Times New Roman" panose="02020603050405020304" pitchFamily="18" charset="0"/>
                <a:ea typeface="Calibri" panose="020F0502020204030204" pitchFamily="34" charset="0"/>
                <a:cs typeface="B Nazanin" panose="00000400000000000000" pitchFamily="2" charset="-78"/>
              </a:rPr>
              <a:t>استفاده شده است</a:t>
            </a:r>
            <a:r>
              <a:rPr lang="ar-SA" sz="1400" dirty="0">
                <a:effectLst/>
                <a:latin typeface="Calibri" panose="020F0502020204030204" pitchFamily="34" charset="0"/>
                <a:ea typeface="Calibri" panose="020F0502020204030204" pitchFamily="34" charset="0"/>
                <a:cs typeface="B Nazanin" panose="00000400000000000000" pitchFamily="2" charset="-78"/>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19" name="Picture 18">
            <a:extLst>
              <a:ext uri="{FF2B5EF4-FFF2-40B4-BE49-F238E27FC236}">
                <a16:creationId xmlns:a16="http://schemas.microsoft.com/office/drawing/2014/main" id="{ED606141-A65C-2DCC-6D3E-2898B035D8BE}"/>
              </a:ext>
            </a:extLst>
          </p:cNvPr>
          <p:cNvPicPr>
            <a:picLocks noChangeAspect="1"/>
          </p:cNvPicPr>
          <p:nvPr/>
        </p:nvPicPr>
        <p:blipFill>
          <a:blip r:embed="rId2"/>
          <a:stretch>
            <a:fillRect/>
          </a:stretch>
        </p:blipFill>
        <p:spPr>
          <a:xfrm>
            <a:off x="645952" y="2315360"/>
            <a:ext cx="9882231" cy="3389154"/>
          </a:xfrm>
          <a:prstGeom prst="rect">
            <a:avLst/>
          </a:prstGeom>
        </p:spPr>
      </p:pic>
    </p:spTree>
    <p:extLst>
      <p:ext uri="{BB962C8B-B14F-4D97-AF65-F5344CB8AC3E}">
        <p14:creationId xmlns:p14="http://schemas.microsoft.com/office/powerpoint/2010/main" val="20098139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271546" y="527519"/>
            <a:ext cx="2944536" cy="707886"/>
          </a:xfrm>
          <a:prstGeom prst="rect">
            <a:avLst/>
          </a:prstGeom>
        </p:spPr>
        <p:txBody>
          <a:bodyPr wrap="square">
            <a:spAutoFit/>
          </a:bodyPr>
          <a:lstStyle/>
          <a:p>
            <a:r>
              <a:rPr lang="fa-IR" sz="4000" b="1" dirty="0">
                <a:cs typeface="B Mitra" panose="00000400000000000000" pitchFamily="2" charset="-78"/>
              </a:rPr>
              <a:t>بخش استباطی</a:t>
            </a: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a:solidFill>
            <a:srgbClr val="4472C4"/>
          </a:solidFill>
        </p:grpSpPr>
        <p:sp>
          <p:nvSpPr>
            <p:cNvPr id="17" name="Rectangle 16"/>
            <p:cNvSpPr/>
            <p:nvPr/>
          </p:nvSpPr>
          <p:spPr>
            <a:xfrm>
              <a:off x="146475" y="4311846"/>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3" name="Slide Number Placeholder 2">
            <a:extLst>
              <a:ext uri="{FF2B5EF4-FFF2-40B4-BE49-F238E27FC236}">
                <a16:creationId xmlns:a16="http://schemas.microsoft.com/office/drawing/2014/main" id="{F8544E93-054F-2048-A113-80F5F18002B6}"/>
              </a:ext>
            </a:extLst>
          </p:cNvPr>
          <p:cNvSpPr>
            <a:spLocks noGrp="1"/>
          </p:cNvSpPr>
          <p:nvPr>
            <p:ph type="sldNum" sz="quarter" idx="12"/>
          </p:nvPr>
        </p:nvSpPr>
        <p:spPr/>
        <p:txBody>
          <a:bodyPr/>
          <a:lstStyle/>
          <a:p>
            <a:fld id="{71766878-3199-4EAB-94E7-2D6D11070E14}" type="slidenum">
              <a:rPr lang="en-US" smtClean="0"/>
              <a:t>17</a:t>
            </a:fld>
            <a:endParaRPr lang="en-US" dirty="0"/>
          </a:p>
        </p:txBody>
      </p:sp>
      <p:pic>
        <p:nvPicPr>
          <p:cNvPr id="4" name="Picture 3">
            <a:extLst>
              <a:ext uri="{FF2B5EF4-FFF2-40B4-BE49-F238E27FC236}">
                <a16:creationId xmlns:a16="http://schemas.microsoft.com/office/drawing/2014/main" id="{D05F6EFB-04D3-0F06-68EA-924498E6BA2A}"/>
              </a:ext>
            </a:extLst>
          </p:cNvPr>
          <p:cNvPicPr>
            <a:picLocks noChangeAspect="1"/>
          </p:cNvPicPr>
          <p:nvPr/>
        </p:nvPicPr>
        <p:blipFill>
          <a:blip r:embed="rId2"/>
          <a:stretch>
            <a:fillRect/>
          </a:stretch>
        </p:blipFill>
        <p:spPr>
          <a:xfrm>
            <a:off x="1501629" y="2390862"/>
            <a:ext cx="8204433" cy="2053884"/>
          </a:xfrm>
          <a:prstGeom prst="rect">
            <a:avLst/>
          </a:prstGeom>
        </p:spPr>
      </p:pic>
      <p:sp>
        <p:nvSpPr>
          <p:cNvPr id="19" name="TextBox 18">
            <a:extLst>
              <a:ext uri="{FF2B5EF4-FFF2-40B4-BE49-F238E27FC236}">
                <a16:creationId xmlns:a16="http://schemas.microsoft.com/office/drawing/2014/main" id="{8CA748BF-2132-9BEA-A8EF-8A5434BA8A3C}"/>
              </a:ext>
            </a:extLst>
          </p:cNvPr>
          <p:cNvSpPr txBox="1"/>
          <p:nvPr/>
        </p:nvSpPr>
        <p:spPr>
          <a:xfrm>
            <a:off x="1937857" y="1324124"/>
            <a:ext cx="8982513" cy="515526"/>
          </a:xfrm>
          <a:prstGeom prst="rect">
            <a:avLst/>
          </a:prstGeom>
          <a:noFill/>
        </p:spPr>
        <p:txBody>
          <a:bodyPr wrap="square">
            <a:spAutoFit/>
          </a:bodyPr>
          <a:lstStyle/>
          <a:p>
            <a:pPr algn="just" rtl="1">
              <a:lnSpc>
                <a:spcPct val="150000"/>
              </a:lnSpc>
              <a:spcAft>
                <a:spcPts val="0"/>
              </a:spcAft>
            </a:pPr>
            <a:r>
              <a:rPr lang="ar-SA" sz="2000" dirty="0">
                <a:effectLst/>
                <a:latin typeface="Times New Roman" panose="02020603050405020304" pitchFamily="18" charset="0"/>
                <a:ea typeface="Calibri" panose="020F0502020204030204" pitchFamily="34" charset="0"/>
                <a:cs typeface="B Nazanin" panose="00000400000000000000" pitchFamily="2" charset="-78"/>
              </a:rPr>
              <a:t>در این بخش جهت بررسی اثرات غیر مستقیم از روش بوت استراب به شرح جدول زیر استفاده شد</a:t>
            </a:r>
            <a:r>
              <a:rPr lang="ar-SA" sz="1400" dirty="0">
                <a:effectLst/>
                <a:latin typeface="Times New Roman" panose="02020603050405020304" pitchFamily="18" charset="0"/>
                <a:ea typeface="Calibri" panose="020F0502020204030204" pitchFamily="34" charset="0"/>
                <a:cs typeface="B Nazanin" panose="00000400000000000000" pitchFamily="2" charset="-78"/>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A957DCE1-026C-CFD6-E019-A0208563AED6}"/>
              </a:ext>
            </a:extLst>
          </p:cNvPr>
          <p:cNvSpPr txBox="1"/>
          <p:nvPr/>
        </p:nvSpPr>
        <p:spPr>
          <a:xfrm>
            <a:off x="1140903" y="4822143"/>
            <a:ext cx="9940954" cy="977191"/>
          </a:xfrm>
          <a:prstGeom prst="rect">
            <a:avLst/>
          </a:prstGeom>
          <a:noFill/>
        </p:spPr>
        <p:txBody>
          <a:bodyPr wrap="square">
            <a:spAutoFit/>
          </a:bodyPr>
          <a:lstStyle/>
          <a:p>
            <a:pPr algn="just" rtl="1">
              <a:lnSpc>
                <a:spcPct val="150000"/>
              </a:lnSpc>
              <a:spcAft>
                <a:spcPts val="0"/>
              </a:spcAft>
            </a:pPr>
            <a:r>
              <a:rPr lang="fa-IR" sz="2000" dirty="0">
                <a:effectLst/>
                <a:latin typeface="Times New Roman" panose="02020603050405020304" pitchFamily="18" charset="0"/>
                <a:ea typeface="Calibri" panose="020F0502020204030204" pitchFamily="34" charset="0"/>
                <a:cs typeface="B Nazanin" panose="00000400000000000000" pitchFamily="2" charset="-78"/>
              </a:rPr>
              <a:t>رفتار وارسی بدنی به واسطه سوتعبیر منفی نشانه های بدنی قادر است 0.40 از تغیرات عدم تحمل پریشانی را بطور مثبت و معناداری تبیین نمایید. بنابراین پاسخ اصلی سوال پژوهش مثبت است.</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667316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817468" y="463511"/>
            <a:ext cx="2321469" cy="707886"/>
          </a:xfrm>
          <a:prstGeom prst="rect">
            <a:avLst/>
          </a:prstGeom>
        </p:spPr>
        <p:txBody>
          <a:bodyPr wrap="none">
            <a:spAutoFit/>
          </a:bodyPr>
          <a:lstStyle/>
          <a:p>
            <a:r>
              <a:rPr lang="fa-IR" sz="4000" b="1" dirty="0">
                <a:cs typeface="B Mitra" panose="00000400000000000000" pitchFamily="2" charset="-78"/>
              </a:rPr>
              <a:t>تحلیل نتایج </a:t>
            </a: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p:grpSpPr>
        <p:sp>
          <p:nvSpPr>
            <p:cNvPr id="17" name="Rectangle 16"/>
            <p:cNvSpPr/>
            <p:nvPr/>
          </p:nvSpPr>
          <p:spPr>
            <a:xfrm>
              <a:off x="146475" y="4311846"/>
              <a:ext cx="720000" cy="821252"/>
            </a:xfrm>
            <a:prstGeom prst="rect">
              <a:avLst/>
            </a:prstGeom>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9" name="Group 18"/>
          <p:cNvGrpSpPr/>
          <p:nvPr/>
        </p:nvGrpSpPr>
        <p:grpSpPr>
          <a:xfrm>
            <a:off x="11313840" y="0"/>
            <a:ext cx="720000" cy="6858000"/>
            <a:chOff x="146475" y="5174160"/>
            <a:chExt cx="720000" cy="821252"/>
          </a:xfrm>
          <a:solidFill>
            <a:srgbClr val="4472C4"/>
          </a:solidFill>
        </p:grpSpPr>
        <p:sp>
          <p:nvSpPr>
            <p:cNvPr id="20" name="Rectangle 19"/>
            <p:cNvSpPr/>
            <p:nvPr/>
          </p:nvSpPr>
          <p:spPr>
            <a:xfrm>
              <a:off x="146475" y="5174160"/>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6302867"/>
                <a:satOff val="-8767"/>
                <a:lumOff val="-3362"/>
                <a:alphaOff val="0"/>
              </a:schemeClr>
            </a:fillRef>
            <a:effectRef idx="0">
              <a:schemeClr val="accent5">
                <a:hueOff val="-6302867"/>
                <a:satOff val="-8767"/>
                <a:lumOff val="-3362"/>
                <a:alphaOff val="0"/>
              </a:schemeClr>
            </a:effectRef>
            <a:fontRef idx="minor">
              <a:schemeClr val="lt1"/>
            </a:fontRef>
          </p:style>
        </p:sp>
        <p:sp>
          <p:nvSpPr>
            <p:cNvPr id="21" name="TextBox 20"/>
            <p:cNvSpPr txBox="1"/>
            <p:nvPr/>
          </p:nvSpPr>
          <p:spPr>
            <a:xfrm>
              <a:off x="146475" y="5174160"/>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3" name="Rectangle 2"/>
          <p:cNvSpPr/>
          <p:nvPr/>
        </p:nvSpPr>
        <p:spPr>
          <a:xfrm>
            <a:off x="251670" y="1163161"/>
            <a:ext cx="10887267" cy="5678478"/>
          </a:xfrm>
          <a:prstGeom prst="rect">
            <a:avLst/>
          </a:prstGeom>
        </p:spPr>
        <p:txBody>
          <a:bodyPr wrap="square">
            <a:spAutoFit/>
          </a:bodyPr>
          <a:lstStyle/>
          <a:p>
            <a:pPr algn="r" rtl="1">
              <a:lnSpc>
                <a:spcPct val="150000"/>
              </a:lnSpc>
              <a:spcAft>
                <a:spcPts val="0"/>
              </a:spcAft>
            </a:pPr>
            <a:r>
              <a:rPr lang="fa-IR" sz="2000" b="1" dirty="0">
                <a:latin typeface="Times New Roman" panose="02020603050405020304" pitchFamily="18" charset="0"/>
                <a:cs typeface="B Nazanin" panose="00000400000000000000" pitchFamily="2" charset="-78"/>
              </a:rPr>
              <a:t>فرضیه 1: بین رفتار وارسی بدنی با عدم تحمل پریشانی در افراد مبتلا به نشانه های بدریخت انگاری بدنی رابطه مستقیم وجود دارد.</a:t>
            </a:r>
            <a:endParaRPr lang="en-US" sz="2000" b="1" dirty="0">
              <a:latin typeface="Times New Roman" panose="02020603050405020304" pitchFamily="18" charset="0"/>
              <a:cs typeface="B Nazanin" panose="00000400000000000000" pitchFamily="2" charset="-78"/>
            </a:endParaRPr>
          </a:p>
          <a:p>
            <a:pPr algn="r">
              <a:lnSpc>
                <a:spcPct val="150000"/>
              </a:lnSpc>
            </a:pPr>
            <a:r>
              <a:rPr lang="ar-SA" sz="2000" dirty="0">
                <a:latin typeface="Times New Roman" panose="02020603050405020304" pitchFamily="18" charset="0"/>
                <a:cs typeface="B Nazanin" panose="00000400000000000000" pitchFamily="2" charset="-78"/>
              </a:rPr>
              <a:t>یافته های تحلیل مسیر نشان داد که ضریب مستقیم رفتاروارسی بدنی بر عدم تحمل پریشانی معنی دار بود</a:t>
            </a:r>
            <a:r>
              <a:rPr lang="fa-IR" sz="2000" dirty="0">
                <a:latin typeface="Times New Roman" panose="02020603050405020304" pitchFamily="18" charset="0"/>
                <a:cs typeface="B Nazanin" panose="00000400000000000000" pitchFamily="2" charset="-78"/>
              </a:rPr>
              <a:t>. </a:t>
            </a:r>
            <a:r>
              <a:rPr lang="ar-SA" sz="2000" dirty="0">
                <a:latin typeface="Times New Roman" panose="02020603050405020304" pitchFamily="18" charset="0"/>
                <a:cs typeface="B Nazanin" panose="00000400000000000000" pitchFamily="2" charset="-78"/>
              </a:rPr>
              <a:t>این یافته به این معناست که رفتاروارسی بدنی موجب افزایش نمرات عدم تحمل پریشانی در افراد مبتلا به نشانه های بدریخت انگاری بدنی می شود</a:t>
            </a:r>
            <a:r>
              <a:rPr lang="fa-IR" sz="2000" dirty="0">
                <a:latin typeface="Times New Roman" panose="02020603050405020304" pitchFamily="18" charset="0"/>
                <a:cs typeface="B Nazanin" panose="00000400000000000000" pitchFamily="2" charset="-78"/>
              </a:rPr>
              <a:t>.</a:t>
            </a:r>
          </a:p>
          <a:p>
            <a:pPr algn="r">
              <a:lnSpc>
                <a:spcPct val="150000"/>
              </a:lnSpc>
            </a:pPr>
            <a:r>
              <a:rPr lang="fa-IR" sz="2000" dirty="0">
                <a:latin typeface="Times New Roman" panose="02020603050405020304" pitchFamily="18" charset="0"/>
                <a:cs typeface="B Nazanin" panose="00000400000000000000" pitchFamily="2" charset="-78"/>
              </a:rPr>
              <a:t> </a:t>
            </a:r>
            <a:r>
              <a:rPr lang="fa-IR" sz="2000" dirty="0">
                <a:effectLst/>
                <a:latin typeface="Calibri" panose="020F0502020204030204" pitchFamily="34" charset="0"/>
                <a:ea typeface="Calibri" panose="020F0502020204030204" pitchFamily="34" charset="0"/>
                <a:cs typeface="B Nazanin" panose="00000400000000000000" pitchFamily="2" charset="-78"/>
              </a:rPr>
              <a:t>طبق پژوهشهای صورت گرفته توسط مادنی و همکاران (۲۰۱۷) علائم اختلال بدریخت انکاری بدن با عدم تحمل پریشانی همراه بوده است. افراد داری این اختلال برای جلوگیری یا کاهش پیدا کردن پریشانی ناشی از نگرانی ظاهری خود درگیر رفتارهای اجتناب ناپذیر یا اجباری می‌شوند. </a:t>
            </a:r>
            <a:r>
              <a:rPr lang="fa-IR" sz="2000" dirty="0">
                <a:latin typeface="Calibri" panose="020F0502020204030204" pitchFamily="34" charset="0"/>
                <a:ea typeface="Calibri" panose="020F0502020204030204" pitchFamily="34" charset="0"/>
                <a:cs typeface="B Nazanin" panose="00000400000000000000" pitchFamily="2" charset="-78"/>
              </a:rPr>
              <a:t>این</a:t>
            </a:r>
            <a:r>
              <a:rPr lang="fa-IR" sz="2000" dirty="0">
                <a:effectLst/>
                <a:latin typeface="Calibri" panose="020F0502020204030204" pitchFamily="34" charset="0"/>
                <a:ea typeface="Calibri" panose="020F0502020204030204" pitchFamily="34" charset="0"/>
                <a:cs typeface="B Nazanin" panose="00000400000000000000" pitchFamily="2" charset="-78"/>
              </a:rPr>
              <a:t> یافته با یافته ی بیجستربوش  و همکاران (2023) همسو است که طی پژوهش به این نتیجه رسیدند که بین آگاهی تعاملی، عدم تحمل پریشانی و نارضایتی از بدن رابطه مستقیم وجود دارد.</a:t>
            </a:r>
            <a:endParaRPr lang="fa-IR" sz="2000" dirty="0">
              <a:latin typeface="Times New Roman" panose="02020603050405020304" pitchFamily="18" charset="0"/>
              <a:cs typeface="B Nazanin" panose="00000400000000000000" pitchFamily="2" charset="-78"/>
            </a:endParaRPr>
          </a:p>
          <a:p>
            <a:pPr algn="r">
              <a:lnSpc>
                <a:spcPct val="150000"/>
              </a:lnSpc>
            </a:pPr>
            <a:r>
              <a:rPr lang="fa-IR" sz="2000" dirty="0">
                <a:latin typeface="Times New Roman" panose="02020603050405020304" pitchFamily="18" charset="0"/>
                <a:cs typeface="B Nazanin" panose="00000400000000000000" pitchFamily="2" charset="-78"/>
              </a:rPr>
              <a:t>رفتار وارسی بدنی، مکانیزمی ناسازگار در افراد مبتلا به بدریخت‌انگاری بدنی است که برای کاهش موقت اضطراب استفاده می‌شود، اما در بلندمدت اضطراب و عدم تحمل پریشانی را افزایش داده و چرخه‌ای معیوب ایجاد می‌کند که به سلامت روان آسیب می‌رساند. هرچه وارسی بدنی بیشتر باشد، عدم تحمل پریشانی نیز افزایش می‌یابد (جمشیدی فر، 1396؛ مادنی و همکاران، 2017؛ کالوگی و همکاران، 2017)</a:t>
            </a:r>
          </a:p>
          <a:p>
            <a:pPr algn="just" rtl="1">
              <a:lnSpc>
                <a:spcPct val="150000"/>
              </a:lnSpc>
            </a:pPr>
            <a:endParaRPr lang="fa-IR" sz="2400" dirty="0">
              <a:cs typeface="B Mitra" panose="00000400000000000000" pitchFamily="2" charset="-78"/>
            </a:endParaRPr>
          </a:p>
        </p:txBody>
      </p:sp>
      <p:sp>
        <p:nvSpPr>
          <p:cNvPr id="2" name="Slide Number Placeholder 1">
            <a:extLst>
              <a:ext uri="{FF2B5EF4-FFF2-40B4-BE49-F238E27FC236}">
                <a16:creationId xmlns:a16="http://schemas.microsoft.com/office/drawing/2014/main" id="{F36C7DD2-346F-1CE7-45A6-50036D1E8AED}"/>
              </a:ext>
            </a:extLst>
          </p:cNvPr>
          <p:cNvSpPr>
            <a:spLocks noGrp="1"/>
          </p:cNvSpPr>
          <p:nvPr>
            <p:ph type="sldNum" sz="quarter" idx="12"/>
          </p:nvPr>
        </p:nvSpPr>
        <p:spPr/>
        <p:txBody>
          <a:bodyPr/>
          <a:lstStyle/>
          <a:p>
            <a:fld id="{71766878-3199-4EAB-94E7-2D6D11070E14}" type="slidenum">
              <a:rPr lang="en-US" smtClean="0"/>
              <a:t>18</a:t>
            </a:fld>
            <a:endParaRPr lang="en-US" dirty="0"/>
          </a:p>
        </p:txBody>
      </p:sp>
    </p:spTree>
    <p:extLst>
      <p:ext uri="{BB962C8B-B14F-4D97-AF65-F5344CB8AC3E}">
        <p14:creationId xmlns:p14="http://schemas.microsoft.com/office/powerpoint/2010/main" val="17597193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817468" y="463511"/>
            <a:ext cx="2321469" cy="707886"/>
          </a:xfrm>
          <a:prstGeom prst="rect">
            <a:avLst/>
          </a:prstGeom>
        </p:spPr>
        <p:txBody>
          <a:bodyPr wrap="none">
            <a:spAutoFit/>
          </a:bodyPr>
          <a:lstStyle/>
          <a:p>
            <a:r>
              <a:rPr lang="fa-IR" sz="4000" b="1">
                <a:cs typeface="B Mitra" panose="00000400000000000000" pitchFamily="2" charset="-78"/>
              </a:rPr>
              <a:t>تحلیل نتایج </a:t>
            </a: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p:grpSpPr>
        <p:sp>
          <p:nvSpPr>
            <p:cNvPr id="17" name="Rectangle 16"/>
            <p:cNvSpPr/>
            <p:nvPr/>
          </p:nvSpPr>
          <p:spPr>
            <a:xfrm>
              <a:off x="146475" y="4311846"/>
              <a:ext cx="720000" cy="821252"/>
            </a:xfrm>
            <a:prstGeom prst="rect">
              <a:avLst/>
            </a:prstGeom>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9" name="Group 18"/>
          <p:cNvGrpSpPr/>
          <p:nvPr/>
        </p:nvGrpSpPr>
        <p:grpSpPr>
          <a:xfrm>
            <a:off x="11313840" y="0"/>
            <a:ext cx="720000" cy="6858000"/>
            <a:chOff x="146475" y="5174160"/>
            <a:chExt cx="720000" cy="821252"/>
          </a:xfrm>
          <a:solidFill>
            <a:srgbClr val="4472C4"/>
          </a:solidFill>
        </p:grpSpPr>
        <p:sp>
          <p:nvSpPr>
            <p:cNvPr id="20" name="Rectangle 19"/>
            <p:cNvSpPr/>
            <p:nvPr/>
          </p:nvSpPr>
          <p:spPr>
            <a:xfrm>
              <a:off x="146475" y="5174160"/>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6302867"/>
                <a:satOff val="-8767"/>
                <a:lumOff val="-3362"/>
                <a:alphaOff val="0"/>
              </a:schemeClr>
            </a:fillRef>
            <a:effectRef idx="0">
              <a:schemeClr val="accent5">
                <a:hueOff val="-6302867"/>
                <a:satOff val="-8767"/>
                <a:lumOff val="-3362"/>
                <a:alphaOff val="0"/>
              </a:schemeClr>
            </a:effectRef>
            <a:fontRef idx="minor">
              <a:schemeClr val="lt1"/>
            </a:fontRef>
          </p:style>
        </p:sp>
        <p:sp>
          <p:nvSpPr>
            <p:cNvPr id="21" name="TextBox 20"/>
            <p:cNvSpPr txBox="1"/>
            <p:nvPr/>
          </p:nvSpPr>
          <p:spPr>
            <a:xfrm>
              <a:off x="146475" y="5174160"/>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2" name="Slide Number Placeholder 1">
            <a:extLst>
              <a:ext uri="{FF2B5EF4-FFF2-40B4-BE49-F238E27FC236}">
                <a16:creationId xmlns:a16="http://schemas.microsoft.com/office/drawing/2014/main" id="{9D036E56-7D68-E83F-3769-2705018EA976}"/>
              </a:ext>
            </a:extLst>
          </p:cNvPr>
          <p:cNvSpPr>
            <a:spLocks noGrp="1"/>
          </p:cNvSpPr>
          <p:nvPr>
            <p:ph type="sldNum" sz="quarter" idx="12"/>
          </p:nvPr>
        </p:nvSpPr>
        <p:spPr/>
        <p:txBody>
          <a:bodyPr/>
          <a:lstStyle/>
          <a:p>
            <a:fld id="{71766878-3199-4EAB-94E7-2D6D11070E14}" type="slidenum">
              <a:rPr lang="en-US" smtClean="0"/>
              <a:t>19</a:t>
            </a:fld>
            <a:endParaRPr lang="en-US" dirty="0"/>
          </a:p>
        </p:txBody>
      </p:sp>
      <p:sp>
        <p:nvSpPr>
          <p:cNvPr id="5" name="TextBox 4">
            <a:extLst>
              <a:ext uri="{FF2B5EF4-FFF2-40B4-BE49-F238E27FC236}">
                <a16:creationId xmlns:a16="http://schemas.microsoft.com/office/drawing/2014/main" id="{C214ED6D-A960-D519-F67F-5F437CEB82B4}"/>
              </a:ext>
            </a:extLst>
          </p:cNvPr>
          <p:cNvSpPr txBox="1"/>
          <p:nvPr/>
        </p:nvSpPr>
        <p:spPr>
          <a:xfrm>
            <a:off x="234892" y="1320861"/>
            <a:ext cx="10727422" cy="5576976"/>
          </a:xfrm>
          <a:prstGeom prst="rect">
            <a:avLst/>
          </a:prstGeom>
          <a:noFill/>
        </p:spPr>
        <p:txBody>
          <a:bodyPr wrap="square">
            <a:spAutoFit/>
          </a:bodyPr>
          <a:lstStyle/>
          <a:p>
            <a:pPr algn="r" rtl="1">
              <a:lnSpc>
                <a:spcPct val="150000"/>
              </a:lnSpc>
              <a:spcAft>
                <a:spcPts val="0"/>
              </a:spcAft>
            </a:pPr>
            <a:r>
              <a:rPr lang="fa-IR" sz="2000" b="1" dirty="0">
                <a:latin typeface="Times New Roman" panose="02020603050405020304" pitchFamily="18" charset="0"/>
                <a:cs typeface="B Nazanin" panose="00000400000000000000" pitchFamily="2" charset="-78"/>
              </a:rPr>
              <a:t>فرضیه 2: بین سوء تعبیر منفی نشانه های بدنی با عدم تحمل پریشانی در افراد مبتلا به نشانه های بدریخت انگاری بدنی رابطه مستقیم وجود دارد.</a:t>
            </a:r>
          </a:p>
          <a:p>
            <a:pPr marL="0" marR="0" lvl="0" indent="0" algn="r" defTabSz="457200" rtl="0" eaLnBrk="1" fontAlgn="auto" latinLnBrk="0" hangingPunct="1">
              <a:lnSpc>
                <a:spcPct val="150000"/>
              </a:lnSpc>
              <a:spcBef>
                <a:spcPts val="0"/>
              </a:spcBef>
              <a:spcAft>
                <a:spcPts val="0"/>
              </a:spcAft>
              <a:buClrTx/>
              <a:buSzTx/>
              <a:buFontTx/>
              <a:buNone/>
              <a:tabLst/>
              <a:defRPr/>
            </a:pPr>
            <a:r>
              <a:rPr kumimoji="0" lang="fa-IR"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B Nazanin" panose="00000400000000000000" pitchFamily="2" charset="-78"/>
              </a:rPr>
              <a:t>یافته های تحلیل مسیر نشان داد که ضریب مستقیم سوء تعبیر منفی بر عدم تحمل پریشانی معنی دار بود. این یافته به این معناست که سوء تعبیر منفی موجب افزایش نمرات عدم تحمل پریشانی در افراد مبتلا به نشانه های بدریخت انگاری بدنی می شود.در راستای این یافته ، خلفی‌زاده (1397) طی پژوهش به این نتیجه رسید که بین ادراک از خود و ترس از ارزیابی منفی دیگران با تحمل پریشانی هیجانی افراد رابطه مستقیم وجود دارد. در تحقیقی دیگر دمرچلی و همکاران (1396) به این نتیجه رسیدند که ترس از ارزیابی مثبت و منفی، رابطه اضطراب اجتماعی و اختلال بدریخت انگاری بدن را میانجی گری می کنند .</a:t>
            </a:r>
          </a:p>
          <a:p>
            <a:pPr marL="0" marR="0" lvl="0" indent="0" algn="r" defTabSz="457200" rtl="0" eaLnBrk="1" fontAlgn="auto" latinLnBrk="0" hangingPunct="1">
              <a:lnSpc>
                <a:spcPct val="150000"/>
              </a:lnSpc>
              <a:spcBef>
                <a:spcPts val="0"/>
              </a:spcBef>
              <a:spcAft>
                <a:spcPts val="0"/>
              </a:spcAft>
              <a:buClrTx/>
              <a:buSzTx/>
              <a:buFontTx/>
              <a:buNone/>
              <a:tabLst/>
              <a:defRPr/>
            </a:pPr>
            <a:r>
              <a:rPr kumimoji="0" lang="fa-I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B Nazanin" panose="00000400000000000000" pitchFamily="2" charset="-78"/>
              </a:rPr>
              <a:t>سوء تعبیر نشانه‌های بدنی می‌تواند باعث افزایش اضطراب و پریشانی شود، به‌ویژه در افرادی که تحمل پایینی نسبت به پریشانی دارند. این افراد علائم بدنی عادی را خطرناک تلقی کرده و به جای مقابله مؤثر با احساسات منفی، به این سوء تعبیرها پناه می‌برند. این وضعیت ممکن است یک چرخه معیوب ایجاد کند که در آن اضطراب و پریشانی مدام تشدید می‌شود. بنابراین، سوء تعبیر منفی نشانه‌های بدنی می‌تواند عامل مؤثری در افزایش عدم تحمل پریشانی در افراد دارای نشانه‌های بدریخت‌انگاری بدنی باشد</a:t>
            </a:r>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B Nazanin" panose="00000400000000000000" pitchFamily="2" charset="-78"/>
            </a:endParaRPr>
          </a:p>
          <a:p>
            <a:pPr algn="r" rtl="1">
              <a:lnSpc>
                <a:spcPct val="150000"/>
              </a:lnSpc>
              <a:spcAft>
                <a:spcPts val="0"/>
              </a:spcAft>
            </a:pPr>
            <a:endParaRPr lang="en-US" sz="2000" b="1" dirty="0">
              <a:latin typeface="Times New Roman" panose="02020603050405020304" pitchFamily="18" charset="0"/>
              <a:cs typeface="B Nazanin" panose="00000400000000000000" pitchFamily="2" charset="-78"/>
            </a:endParaRPr>
          </a:p>
        </p:txBody>
      </p:sp>
    </p:spTree>
    <p:extLst>
      <p:ext uri="{BB962C8B-B14F-4D97-AF65-F5344CB8AC3E}">
        <p14:creationId xmlns:p14="http://schemas.microsoft.com/office/powerpoint/2010/main" val="3590935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6552" y="64008"/>
            <a:ext cx="2901696" cy="1196912"/>
          </a:xfrm>
        </p:spPr>
        <p:txBody>
          <a:bodyPr>
            <a:normAutofit fontScale="90000"/>
          </a:bodyPr>
          <a:lstStyle/>
          <a:p>
            <a:pPr algn="r" rtl="1"/>
            <a:r>
              <a:rPr lang="fa-IR" b="1">
                <a:cs typeface="B Mitra" panose="00000400000000000000" pitchFamily="2" charset="-78"/>
              </a:rPr>
              <a:t>فهرست مطالب</a:t>
            </a:r>
          </a:p>
        </p:txBody>
      </p:sp>
      <p:graphicFrame>
        <p:nvGraphicFramePr>
          <p:cNvPr id="3" name="Diagram 2"/>
          <p:cNvGraphicFramePr/>
          <p:nvPr>
            <p:extLst>
              <p:ext uri="{D42A27DB-BD31-4B8C-83A1-F6EECF244321}">
                <p14:modId xmlns:p14="http://schemas.microsoft.com/office/powerpoint/2010/main" val="971594839"/>
              </p:ext>
            </p:extLst>
          </p:nvPr>
        </p:nvGraphicFramePr>
        <p:xfrm>
          <a:off x="5669281" y="904304"/>
          <a:ext cx="7159752" cy="52824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85681" y="3417975"/>
            <a:ext cx="20638" cy="22050"/>
          </a:xfrm>
          <a:prstGeom prst="rect">
            <a:avLst/>
          </a:prstGeom>
        </p:spPr>
      </p:pic>
      <p:pic>
        <p:nvPicPr>
          <p:cNvPr id="5" name="Picture 4">
            <a:extLst>
              <a:ext uri="{FF2B5EF4-FFF2-40B4-BE49-F238E27FC236}">
                <a16:creationId xmlns:a16="http://schemas.microsoft.com/office/drawing/2014/main" id="{C721C917-95FD-EBD4-21CE-BA31463E4A97}"/>
              </a:ext>
            </a:extLst>
          </p:cNvPr>
          <p:cNvPicPr>
            <a:picLocks noChangeAspect="1"/>
          </p:cNvPicPr>
          <p:nvPr/>
        </p:nvPicPr>
        <p:blipFill>
          <a:blip r:embed="rId8"/>
          <a:stretch>
            <a:fillRect/>
          </a:stretch>
        </p:blipFill>
        <p:spPr>
          <a:xfrm>
            <a:off x="407868" y="1484851"/>
            <a:ext cx="4250739" cy="5365150"/>
          </a:xfrm>
          <a:prstGeom prst="rect">
            <a:avLst/>
          </a:prstGeom>
        </p:spPr>
      </p:pic>
      <p:sp>
        <p:nvSpPr>
          <p:cNvPr id="7" name="Slide Number Placeholder 6">
            <a:extLst>
              <a:ext uri="{FF2B5EF4-FFF2-40B4-BE49-F238E27FC236}">
                <a16:creationId xmlns:a16="http://schemas.microsoft.com/office/drawing/2014/main" id="{FD9C05EB-AACF-8CAC-6FAF-BCF37D1504E1}"/>
              </a:ext>
            </a:extLst>
          </p:cNvPr>
          <p:cNvSpPr>
            <a:spLocks noGrp="1"/>
          </p:cNvSpPr>
          <p:nvPr>
            <p:ph type="sldNum" sz="quarter" idx="12"/>
          </p:nvPr>
        </p:nvSpPr>
        <p:spPr/>
        <p:txBody>
          <a:bodyPr/>
          <a:lstStyle/>
          <a:p>
            <a:fld id="{71766878-3199-4EAB-94E7-2D6D11070E14}" type="slidenum">
              <a:rPr lang="en-US" smtClean="0"/>
              <a:t>2</a:t>
            </a:fld>
            <a:endParaRPr lang="en-US" dirty="0"/>
          </a:p>
        </p:txBody>
      </p:sp>
    </p:spTree>
    <p:extLst>
      <p:ext uri="{BB962C8B-B14F-4D97-AF65-F5344CB8AC3E}">
        <p14:creationId xmlns:p14="http://schemas.microsoft.com/office/powerpoint/2010/main" val="35779063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817468" y="463511"/>
            <a:ext cx="2321469" cy="707886"/>
          </a:xfrm>
          <a:prstGeom prst="rect">
            <a:avLst/>
          </a:prstGeom>
        </p:spPr>
        <p:txBody>
          <a:bodyPr wrap="none">
            <a:spAutoFit/>
          </a:bodyPr>
          <a:lstStyle/>
          <a:p>
            <a:r>
              <a:rPr lang="fa-IR" sz="4000" b="1">
                <a:cs typeface="B Mitra" panose="00000400000000000000" pitchFamily="2" charset="-78"/>
              </a:rPr>
              <a:t>تحلیل نتایج </a:t>
            </a: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p:grpSpPr>
        <p:sp>
          <p:nvSpPr>
            <p:cNvPr id="17" name="Rectangle 16"/>
            <p:cNvSpPr/>
            <p:nvPr/>
          </p:nvSpPr>
          <p:spPr>
            <a:xfrm>
              <a:off x="146475" y="4311846"/>
              <a:ext cx="720000" cy="821252"/>
            </a:xfrm>
            <a:prstGeom prst="rect">
              <a:avLst/>
            </a:prstGeom>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9" name="Group 18"/>
          <p:cNvGrpSpPr/>
          <p:nvPr/>
        </p:nvGrpSpPr>
        <p:grpSpPr>
          <a:xfrm>
            <a:off x="11313840" y="0"/>
            <a:ext cx="720000" cy="6858000"/>
            <a:chOff x="146475" y="5174160"/>
            <a:chExt cx="720000" cy="821252"/>
          </a:xfrm>
          <a:solidFill>
            <a:srgbClr val="4472C4"/>
          </a:solidFill>
        </p:grpSpPr>
        <p:sp>
          <p:nvSpPr>
            <p:cNvPr id="20" name="Rectangle 19"/>
            <p:cNvSpPr/>
            <p:nvPr/>
          </p:nvSpPr>
          <p:spPr>
            <a:xfrm>
              <a:off x="146475" y="5174160"/>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6302867"/>
                <a:satOff val="-8767"/>
                <a:lumOff val="-3362"/>
                <a:alphaOff val="0"/>
              </a:schemeClr>
            </a:fillRef>
            <a:effectRef idx="0">
              <a:schemeClr val="accent5">
                <a:hueOff val="-6302867"/>
                <a:satOff val="-8767"/>
                <a:lumOff val="-3362"/>
                <a:alphaOff val="0"/>
              </a:schemeClr>
            </a:effectRef>
            <a:fontRef idx="minor">
              <a:schemeClr val="lt1"/>
            </a:fontRef>
          </p:style>
        </p:sp>
        <p:sp>
          <p:nvSpPr>
            <p:cNvPr id="21" name="TextBox 20"/>
            <p:cNvSpPr txBox="1"/>
            <p:nvPr/>
          </p:nvSpPr>
          <p:spPr>
            <a:xfrm>
              <a:off x="146475" y="5174160"/>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2" name="Slide Number Placeholder 1">
            <a:extLst>
              <a:ext uri="{FF2B5EF4-FFF2-40B4-BE49-F238E27FC236}">
                <a16:creationId xmlns:a16="http://schemas.microsoft.com/office/drawing/2014/main" id="{823A1552-700D-DFFA-A965-43EC2DC64D7C}"/>
              </a:ext>
            </a:extLst>
          </p:cNvPr>
          <p:cNvSpPr>
            <a:spLocks noGrp="1"/>
          </p:cNvSpPr>
          <p:nvPr>
            <p:ph type="sldNum" sz="quarter" idx="12"/>
          </p:nvPr>
        </p:nvSpPr>
        <p:spPr/>
        <p:txBody>
          <a:bodyPr/>
          <a:lstStyle/>
          <a:p>
            <a:fld id="{71766878-3199-4EAB-94E7-2D6D11070E14}" type="slidenum">
              <a:rPr lang="en-US" smtClean="0"/>
              <a:t>20</a:t>
            </a:fld>
            <a:endParaRPr lang="en-US" dirty="0"/>
          </a:p>
        </p:txBody>
      </p:sp>
      <p:sp>
        <p:nvSpPr>
          <p:cNvPr id="5" name="TextBox 4">
            <a:extLst>
              <a:ext uri="{FF2B5EF4-FFF2-40B4-BE49-F238E27FC236}">
                <a16:creationId xmlns:a16="http://schemas.microsoft.com/office/drawing/2014/main" id="{AE9F3B63-0226-AC7E-2CE8-B6AFEDD839F9}"/>
              </a:ext>
            </a:extLst>
          </p:cNvPr>
          <p:cNvSpPr txBox="1"/>
          <p:nvPr/>
        </p:nvSpPr>
        <p:spPr>
          <a:xfrm>
            <a:off x="67112" y="1239183"/>
            <a:ext cx="11159277" cy="5478423"/>
          </a:xfrm>
          <a:prstGeom prst="rect">
            <a:avLst/>
          </a:prstGeom>
          <a:noFill/>
        </p:spPr>
        <p:txBody>
          <a:bodyPr wrap="square">
            <a:spAutoFit/>
          </a:bodyPr>
          <a:lstStyle/>
          <a:p>
            <a:pPr algn="r" rtl="1">
              <a:lnSpc>
                <a:spcPct val="150000"/>
              </a:lnSpc>
              <a:spcAft>
                <a:spcPts val="0"/>
              </a:spcAft>
            </a:pPr>
            <a:r>
              <a:rPr lang="fa-IR" sz="2000" b="1" dirty="0">
                <a:effectLst/>
                <a:latin typeface="Calibri" panose="020F0502020204030204" pitchFamily="34" charset="0"/>
                <a:ea typeface="Calibri" panose="020F0502020204030204" pitchFamily="34" charset="0"/>
                <a:cs typeface="B Nazanin" panose="00000400000000000000" pitchFamily="2" charset="-78"/>
              </a:rPr>
              <a:t>فرضیه 3: بین رفتار وارسی بدنی با سوء تعبیر منفی نشانه های بدنی در افراد مبتلا به نشانه‌های بدریخت‌انگاری بدنی رابطه مستقیم وجود دارد.</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a:p>
            <a:pPr algn="r">
              <a:lnSpc>
                <a:spcPct val="150000"/>
              </a:lnSpc>
            </a:pPr>
            <a:r>
              <a:rPr lang="ar-SA" sz="2000" dirty="0">
                <a:effectLst/>
                <a:latin typeface="Calibri" panose="020F0502020204030204" pitchFamily="34" charset="0"/>
                <a:ea typeface="Calibri" panose="020F0502020204030204" pitchFamily="34" charset="0"/>
                <a:cs typeface="B Nazanin" panose="00000400000000000000" pitchFamily="2" charset="-78"/>
              </a:rPr>
              <a:t>یافته های تحلیل مسیر نشان داد که ضریب مستقیم رفتاروارسی بدنی بر سوء تعبیر منفی نشانه های بدنی معنی دار بود</a:t>
            </a:r>
            <a:r>
              <a:rPr lang="fa-IR" sz="2000" dirty="0">
                <a:effectLst/>
                <a:latin typeface="Calibri" panose="020F0502020204030204" pitchFamily="34" charset="0"/>
                <a:ea typeface="Calibri" panose="020F0502020204030204" pitchFamily="34" charset="0"/>
                <a:cs typeface="B Nazanin" panose="00000400000000000000" pitchFamily="2" charset="-78"/>
              </a:rPr>
              <a:t>. </a:t>
            </a:r>
            <a:r>
              <a:rPr lang="ar-SA" sz="2000" dirty="0">
                <a:effectLst/>
                <a:latin typeface="Calibri" panose="020F0502020204030204" pitchFamily="34" charset="0"/>
                <a:ea typeface="Calibri" panose="020F0502020204030204" pitchFamily="34" charset="0"/>
                <a:cs typeface="B Nazanin" panose="00000400000000000000" pitchFamily="2" charset="-78"/>
              </a:rPr>
              <a:t>این یافته به این معناست که رفتار وارسی بدنی موجب افزایش نمرات سوء تعبیر منفی نشانه های بدنی در افراد مبتلا به نشانه‌های بدریخت‌انگاری بدنی می شود</a:t>
            </a:r>
            <a:r>
              <a:rPr lang="fa-IR" sz="2000" dirty="0">
                <a:effectLst/>
                <a:latin typeface="Calibri" panose="020F0502020204030204" pitchFamily="34" charset="0"/>
                <a:ea typeface="Calibri" panose="020F0502020204030204" pitchFamily="34" charset="0"/>
                <a:cs typeface="B Nazanin" panose="00000400000000000000" pitchFamily="2" charset="-78"/>
              </a:rPr>
              <a:t>.</a:t>
            </a:r>
          </a:p>
          <a:p>
            <a:pPr algn="r">
              <a:lnSpc>
                <a:spcPct val="150000"/>
              </a:lnSpc>
            </a:pPr>
            <a:r>
              <a:rPr lang="ar-SA" sz="2000" dirty="0">
                <a:effectLst/>
                <a:latin typeface="Calibri" panose="020F0502020204030204" pitchFamily="34" charset="0"/>
                <a:ea typeface="Calibri" panose="020F0502020204030204" pitchFamily="34" charset="0"/>
                <a:cs typeface="B Nazanin" panose="00000400000000000000" pitchFamily="2" charset="-78"/>
              </a:rPr>
              <a:t>در این راستا </a:t>
            </a:r>
            <a:r>
              <a:rPr lang="fa-IR" sz="2000" dirty="0">
                <a:effectLst/>
                <a:latin typeface="Calibri" panose="020F0502020204030204" pitchFamily="34" charset="0"/>
                <a:ea typeface="Calibri" panose="020F0502020204030204" pitchFamily="34" charset="0"/>
                <a:cs typeface="B Nazanin" panose="00000400000000000000" pitchFamily="2" charset="-78"/>
              </a:rPr>
              <a:t>جمشیدی فر (1396) در تحقیقی به این نتیجه رسید که  باورهای فراشناختی در قالب روابط ساختاری و به واسطه ی رفتارهای وارسی بدنی قادرند تغییرات  بدریخت انگاری را تبیین نمایند، به نحوی که باورهای مثبت به نگرانی، کنترل ناپذیری و خطر افکار اطمینان شناختی و نیاز به کنترل افکار و رفتارهای وارسی بدنی به صورت مستقیم و مثبت قادر به تبیین بدریخت انگاری بودند.</a:t>
            </a:r>
          </a:p>
          <a:p>
            <a:pPr algn="r">
              <a:lnSpc>
                <a:spcPct val="150000"/>
              </a:lnSpc>
            </a:pPr>
            <a:r>
              <a:rPr lang="fa-IR" sz="2000" dirty="0">
                <a:effectLst/>
                <a:latin typeface="Calibri" panose="020F0502020204030204" pitchFamily="34" charset="0"/>
                <a:ea typeface="Calibri" panose="020F0502020204030204" pitchFamily="34" charset="0"/>
                <a:cs typeface="B Nazanin" panose="00000400000000000000" pitchFamily="2" charset="-78"/>
              </a:rPr>
              <a:t>رفتار وارسی بدنی، که شامل توجه مکرر به جزئیات ظاهری بدن است، می‌تواند باعث افزایش آگاهی و تفسیر منفی از نشانه‌های بدنی شود. این افراد ممکن است تغییرات جزئی را مشکلات جدی تلقی کرده و دچار اضطراب شوند. چنین برداشت‌هایی یک چرخه معیوب ایجاد می‌کند که در آن وارسی بیشتر منجر به تفسیر منفی بیشتر و در نتیجه پریشانی بیشتر می‌شود. بنابراین، رفتار وارسی بدنی می‌تواند نقش مؤثری در افزایش سوء تعبیر منفی نشانه‌های بدنی در افراد مبتلا به بدریخت‌انگاری بدنی داشته باشد</a:t>
            </a:r>
          </a:p>
          <a:p>
            <a:pPr algn="r"/>
            <a:endParaRPr lang="en-US" sz="2000" dirty="0"/>
          </a:p>
        </p:txBody>
      </p:sp>
    </p:spTree>
    <p:extLst>
      <p:ext uri="{BB962C8B-B14F-4D97-AF65-F5344CB8AC3E}">
        <p14:creationId xmlns:p14="http://schemas.microsoft.com/office/powerpoint/2010/main" val="19899991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817468" y="463511"/>
            <a:ext cx="2321469" cy="707886"/>
          </a:xfrm>
          <a:prstGeom prst="rect">
            <a:avLst/>
          </a:prstGeom>
        </p:spPr>
        <p:txBody>
          <a:bodyPr wrap="none">
            <a:spAutoFit/>
          </a:bodyPr>
          <a:lstStyle/>
          <a:p>
            <a:r>
              <a:rPr lang="fa-IR" sz="4000" b="1">
                <a:cs typeface="B Mitra" panose="00000400000000000000" pitchFamily="2" charset="-78"/>
              </a:rPr>
              <a:t>تحلیل نتایج </a:t>
            </a: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p:grpSpPr>
        <p:sp>
          <p:nvSpPr>
            <p:cNvPr id="17" name="Rectangle 16"/>
            <p:cNvSpPr/>
            <p:nvPr/>
          </p:nvSpPr>
          <p:spPr>
            <a:xfrm>
              <a:off x="146475" y="4311846"/>
              <a:ext cx="720000" cy="821252"/>
            </a:xfrm>
            <a:prstGeom prst="rect">
              <a:avLst/>
            </a:prstGeom>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9" name="Group 18"/>
          <p:cNvGrpSpPr/>
          <p:nvPr/>
        </p:nvGrpSpPr>
        <p:grpSpPr>
          <a:xfrm>
            <a:off x="11313840" y="0"/>
            <a:ext cx="720000" cy="6858000"/>
            <a:chOff x="146475" y="5174160"/>
            <a:chExt cx="720000" cy="821252"/>
          </a:xfrm>
          <a:solidFill>
            <a:srgbClr val="4472C4"/>
          </a:solidFill>
        </p:grpSpPr>
        <p:sp>
          <p:nvSpPr>
            <p:cNvPr id="20" name="Rectangle 19"/>
            <p:cNvSpPr/>
            <p:nvPr/>
          </p:nvSpPr>
          <p:spPr>
            <a:xfrm>
              <a:off x="146475" y="5174160"/>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6302867"/>
                <a:satOff val="-8767"/>
                <a:lumOff val="-3362"/>
                <a:alphaOff val="0"/>
              </a:schemeClr>
            </a:fillRef>
            <a:effectRef idx="0">
              <a:schemeClr val="accent5">
                <a:hueOff val="-6302867"/>
                <a:satOff val="-8767"/>
                <a:lumOff val="-3362"/>
                <a:alphaOff val="0"/>
              </a:schemeClr>
            </a:effectRef>
            <a:fontRef idx="minor">
              <a:schemeClr val="lt1"/>
            </a:fontRef>
          </p:style>
        </p:sp>
        <p:sp>
          <p:nvSpPr>
            <p:cNvPr id="21" name="TextBox 20"/>
            <p:cNvSpPr txBox="1"/>
            <p:nvPr/>
          </p:nvSpPr>
          <p:spPr>
            <a:xfrm>
              <a:off x="146475" y="5174160"/>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2" name="Slide Number Placeholder 1">
            <a:extLst>
              <a:ext uri="{FF2B5EF4-FFF2-40B4-BE49-F238E27FC236}">
                <a16:creationId xmlns:a16="http://schemas.microsoft.com/office/drawing/2014/main" id="{6423C2A3-9A27-60ED-C726-D469FB52D1AB}"/>
              </a:ext>
            </a:extLst>
          </p:cNvPr>
          <p:cNvSpPr>
            <a:spLocks noGrp="1"/>
          </p:cNvSpPr>
          <p:nvPr>
            <p:ph type="sldNum" sz="quarter" idx="12"/>
          </p:nvPr>
        </p:nvSpPr>
        <p:spPr/>
        <p:txBody>
          <a:bodyPr/>
          <a:lstStyle/>
          <a:p>
            <a:fld id="{71766878-3199-4EAB-94E7-2D6D11070E14}" type="slidenum">
              <a:rPr lang="en-US" smtClean="0"/>
              <a:t>21</a:t>
            </a:fld>
            <a:endParaRPr lang="en-US" dirty="0"/>
          </a:p>
        </p:txBody>
      </p:sp>
      <p:sp>
        <p:nvSpPr>
          <p:cNvPr id="26" name="TextBox 25">
            <a:extLst>
              <a:ext uri="{FF2B5EF4-FFF2-40B4-BE49-F238E27FC236}">
                <a16:creationId xmlns:a16="http://schemas.microsoft.com/office/drawing/2014/main" id="{67CB0446-622C-8721-E7A3-EC9F4661CD37}"/>
              </a:ext>
            </a:extLst>
          </p:cNvPr>
          <p:cNvSpPr txBox="1"/>
          <p:nvPr/>
        </p:nvSpPr>
        <p:spPr>
          <a:xfrm>
            <a:off x="587229" y="1320428"/>
            <a:ext cx="10385571" cy="3285515"/>
          </a:xfrm>
          <a:prstGeom prst="rect">
            <a:avLst/>
          </a:prstGeom>
          <a:noFill/>
        </p:spPr>
        <p:txBody>
          <a:bodyPr wrap="square">
            <a:spAutoFit/>
          </a:bodyPr>
          <a:lstStyle/>
          <a:p>
            <a:pPr algn="r">
              <a:lnSpc>
                <a:spcPct val="150000"/>
              </a:lnSpc>
            </a:pPr>
            <a:r>
              <a:rPr lang="fa-IR" sz="2000" b="1" dirty="0">
                <a:latin typeface="Calibri" panose="020F0502020204030204" pitchFamily="34" charset="0"/>
                <a:cs typeface="B Nazanin" panose="00000400000000000000" pitchFamily="2" charset="-78"/>
              </a:rPr>
              <a:t>تحلیل داده‌ها نشان داد که سوء تعبیر منفی نشانه‌های بدنی نقش میانجی بین رفتار وارسی بدنی و عدم تحمل پریشانی را ایفا می‌کند</a:t>
            </a:r>
            <a:r>
              <a:rPr lang="fa-IR" sz="2000" dirty="0">
                <a:latin typeface="Calibri" panose="020F0502020204030204" pitchFamily="34" charset="0"/>
                <a:cs typeface="B Nazanin" panose="00000400000000000000" pitchFamily="2" charset="-78"/>
              </a:rPr>
              <a:t>.</a:t>
            </a:r>
          </a:p>
          <a:p>
            <a:pPr algn="r">
              <a:lnSpc>
                <a:spcPct val="150000"/>
              </a:lnSpc>
            </a:pPr>
            <a:r>
              <a:rPr lang="fa-IR" sz="2000" dirty="0">
                <a:latin typeface="Calibri" panose="020F0502020204030204" pitchFamily="34" charset="0"/>
                <a:cs typeface="B Nazanin" panose="00000400000000000000" pitchFamily="2" charset="-78"/>
              </a:rPr>
              <a:t> به این معنا که رفتار وارسی بدنی، از طریق تقویت سوء تعبیر نشانه‌های بدنی، به افزایش عدم تحمل پریشانی در افراد مبتلا به بدریخت‌انگاری بدن منجر می‌شود.این افراد معمولاً بدن خود را به‌طور افراطی وارسی می‌کنند تا نقص‌های ظاهری (اغلب خیالی) را بیابند. این رفتار باعث افزایش آگاهی از نشانه‌های بدنی شده و تمرکز بیش از حد بر جزئیات می‌تواند سبب سوء تعبیر آن‌ها به‌عنوان مشکلات نگران‌کننده شود. در نتیجه، اضطراب و پریشانی افزایش یافته و آستانه تحمل پریشانی در این افراد کاهش می‌یابد. این چرخه معیوب با ادامه‌ی وارسی و تفسیرهای منفی، تداوم پیدا می‌کند.</a:t>
            </a:r>
            <a:endParaRPr lang="en-US" sz="2000" dirty="0">
              <a:latin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29332159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6920917" y="474585"/>
            <a:ext cx="4160941" cy="707886"/>
          </a:xfrm>
          <a:prstGeom prst="rect">
            <a:avLst/>
          </a:prstGeom>
        </p:spPr>
        <p:txBody>
          <a:bodyPr wrap="square">
            <a:spAutoFit/>
          </a:bodyPr>
          <a:lstStyle/>
          <a:p>
            <a:r>
              <a:rPr lang="fa-IR" sz="4000" b="1" dirty="0">
                <a:cs typeface="B Mitra" panose="00000400000000000000" pitchFamily="2" charset="-78"/>
              </a:rPr>
              <a:t>محدودیت های تحقیق</a:t>
            </a: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p:grpSpPr>
        <p:sp>
          <p:nvSpPr>
            <p:cNvPr id="17" name="Rectangle 16"/>
            <p:cNvSpPr/>
            <p:nvPr/>
          </p:nvSpPr>
          <p:spPr>
            <a:xfrm>
              <a:off x="146475" y="4311846"/>
              <a:ext cx="720000" cy="821252"/>
            </a:xfrm>
            <a:prstGeom prst="rect">
              <a:avLst/>
            </a:prstGeom>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9" name="Group 18"/>
          <p:cNvGrpSpPr/>
          <p:nvPr/>
        </p:nvGrpSpPr>
        <p:grpSpPr>
          <a:xfrm>
            <a:off x="11313840" y="0"/>
            <a:ext cx="720000" cy="6858000"/>
            <a:chOff x="146475" y="5174160"/>
            <a:chExt cx="720000" cy="821252"/>
          </a:xfrm>
        </p:grpSpPr>
        <p:sp>
          <p:nvSpPr>
            <p:cNvPr id="20" name="Rectangle 19"/>
            <p:cNvSpPr/>
            <p:nvPr/>
          </p:nvSpPr>
          <p:spPr>
            <a:xfrm>
              <a:off x="146475" y="5174160"/>
              <a:ext cx="720000" cy="821252"/>
            </a:xfrm>
            <a:prstGeom prst="rect">
              <a:avLst/>
            </a:prstGeom>
          </p:spPr>
          <p:style>
            <a:lnRef idx="2">
              <a:schemeClr val="lt1">
                <a:hueOff val="0"/>
                <a:satOff val="0"/>
                <a:lumOff val="0"/>
                <a:alphaOff val="0"/>
              </a:schemeClr>
            </a:lnRef>
            <a:fillRef idx="1">
              <a:schemeClr val="accent5">
                <a:hueOff val="-6302867"/>
                <a:satOff val="-8767"/>
                <a:lumOff val="-3362"/>
                <a:alphaOff val="0"/>
              </a:schemeClr>
            </a:fillRef>
            <a:effectRef idx="0">
              <a:schemeClr val="accent5">
                <a:hueOff val="-6302867"/>
                <a:satOff val="-8767"/>
                <a:lumOff val="-3362"/>
                <a:alphaOff val="0"/>
              </a:schemeClr>
            </a:effectRef>
            <a:fontRef idx="minor">
              <a:schemeClr val="lt1"/>
            </a:fontRef>
          </p:style>
        </p:sp>
        <p:sp>
          <p:nvSpPr>
            <p:cNvPr id="21" name="TextBox 20"/>
            <p:cNvSpPr txBox="1"/>
            <p:nvPr/>
          </p:nvSpPr>
          <p:spPr>
            <a:xfrm>
              <a:off x="146475" y="5174160"/>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22" name="Group 21"/>
          <p:cNvGrpSpPr/>
          <p:nvPr/>
        </p:nvGrpSpPr>
        <p:grpSpPr>
          <a:xfrm>
            <a:off x="11313840" y="5346"/>
            <a:ext cx="720000" cy="6852654"/>
            <a:chOff x="146475" y="6036475"/>
            <a:chExt cx="720000" cy="821252"/>
          </a:xfrm>
          <a:solidFill>
            <a:srgbClr val="4472C4"/>
          </a:solidFill>
        </p:grpSpPr>
        <p:sp>
          <p:nvSpPr>
            <p:cNvPr id="23" name="Rectangle 22"/>
            <p:cNvSpPr/>
            <p:nvPr/>
          </p:nvSpPr>
          <p:spPr>
            <a:xfrm>
              <a:off x="146475" y="6036475"/>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7353344"/>
                <a:satOff val="-10228"/>
                <a:lumOff val="-3922"/>
                <a:alphaOff val="0"/>
              </a:schemeClr>
            </a:fillRef>
            <a:effectRef idx="0">
              <a:schemeClr val="accent5">
                <a:hueOff val="-7353344"/>
                <a:satOff val="-10228"/>
                <a:lumOff val="-3922"/>
                <a:alphaOff val="0"/>
              </a:schemeClr>
            </a:effectRef>
            <a:fontRef idx="minor">
              <a:schemeClr val="lt1"/>
            </a:fontRef>
          </p:style>
        </p:sp>
        <p:sp>
          <p:nvSpPr>
            <p:cNvPr id="24" name="TextBox 23"/>
            <p:cNvSpPr txBox="1"/>
            <p:nvPr/>
          </p:nvSpPr>
          <p:spPr>
            <a:xfrm>
              <a:off x="146475" y="6036475"/>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2" name="Rectangle 1"/>
          <p:cNvSpPr/>
          <p:nvPr/>
        </p:nvSpPr>
        <p:spPr>
          <a:xfrm>
            <a:off x="987552" y="2133447"/>
            <a:ext cx="9747504" cy="1133965"/>
          </a:xfrm>
          <a:prstGeom prst="rect">
            <a:avLst/>
          </a:prstGeom>
        </p:spPr>
        <p:txBody>
          <a:bodyPr wrap="square">
            <a:spAutoFit/>
          </a:bodyPr>
          <a:lstStyle/>
          <a:p>
            <a:pPr algn="just" rtl="1">
              <a:lnSpc>
                <a:spcPct val="150000"/>
              </a:lnSpc>
            </a:pPr>
            <a:endParaRPr lang="en-US" sz="2400" dirty="0">
              <a:latin typeface="Times New Roman" panose="02020603050405020304" pitchFamily="18" charset="0"/>
              <a:ea typeface="Times New Roman" panose="02020603050405020304" pitchFamily="18" charset="0"/>
              <a:cs typeface="B Zar" panose="00000400000000000000" pitchFamily="2" charset="-78"/>
            </a:endParaRPr>
          </a:p>
          <a:p>
            <a:pPr algn="just" rtl="1">
              <a:lnSpc>
                <a:spcPct val="150000"/>
              </a:lnSpc>
            </a:pPr>
            <a:endParaRPr lang="en-US" sz="2400" dirty="0">
              <a:latin typeface="Times New Roman" panose="02020603050405020304" pitchFamily="18" charset="0"/>
              <a:ea typeface="Times New Roman" panose="02020603050405020304" pitchFamily="18" charset="0"/>
              <a:cs typeface="B Zar" panose="00000400000000000000" pitchFamily="2" charset="-78"/>
            </a:endParaRPr>
          </a:p>
        </p:txBody>
      </p:sp>
      <p:sp>
        <p:nvSpPr>
          <p:cNvPr id="3" name="Slide Number Placeholder 2">
            <a:extLst>
              <a:ext uri="{FF2B5EF4-FFF2-40B4-BE49-F238E27FC236}">
                <a16:creationId xmlns:a16="http://schemas.microsoft.com/office/drawing/2014/main" id="{7D70B13C-1F94-000D-0BDA-50BE935BD355}"/>
              </a:ext>
            </a:extLst>
          </p:cNvPr>
          <p:cNvSpPr>
            <a:spLocks noGrp="1"/>
          </p:cNvSpPr>
          <p:nvPr>
            <p:ph type="sldNum" sz="quarter" idx="12"/>
          </p:nvPr>
        </p:nvSpPr>
        <p:spPr/>
        <p:txBody>
          <a:bodyPr/>
          <a:lstStyle/>
          <a:p>
            <a:fld id="{71766878-3199-4EAB-94E7-2D6D11070E14}" type="slidenum">
              <a:rPr lang="en-US" smtClean="0"/>
              <a:t>22</a:t>
            </a:fld>
            <a:endParaRPr lang="en-US" dirty="0"/>
          </a:p>
        </p:txBody>
      </p:sp>
      <p:sp>
        <p:nvSpPr>
          <p:cNvPr id="5" name="TextBox 4">
            <a:extLst>
              <a:ext uri="{FF2B5EF4-FFF2-40B4-BE49-F238E27FC236}">
                <a16:creationId xmlns:a16="http://schemas.microsoft.com/office/drawing/2014/main" id="{0409C4BD-8496-E6AC-672D-CAABA1F7796C}"/>
              </a:ext>
            </a:extLst>
          </p:cNvPr>
          <p:cNvSpPr txBox="1"/>
          <p:nvPr/>
        </p:nvSpPr>
        <p:spPr>
          <a:xfrm>
            <a:off x="369116" y="1375066"/>
            <a:ext cx="10511669" cy="4208844"/>
          </a:xfrm>
          <a:prstGeom prst="rect">
            <a:avLst/>
          </a:prstGeom>
          <a:noFill/>
        </p:spPr>
        <p:txBody>
          <a:bodyPr wrap="square">
            <a:spAutoFit/>
          </a:bodyPr>
          <a:lstStyle/>
          <a:p>
            <a:pPr algn="r">
              <a:lnSpc>
                <a:spcPct val="150000"/>
              </a:lnSpc>
              <a:spcAft>
                <a:spcPts val="0"/>
              </a:spcAft>
            </a:pPr>
            <a:r>
              <a:rPr lang="fa-IR" sz="2000" dirty="0">
                <a:latin typeface="Times New Roman" panose="02020603050405020304" pitchFamily="18" charset="0"/>
                <a:cs typeface="B Nazanin" panose="00000400000000000000" pitchFamily="2" charset="-78"/>
              </a:rPr>
              <a:t>هر تحقیق با محدودیت‌هایی مواجه است. این تحقیق نیز با محدودیت‌هایی مواجه بوده است.</a:t>
            </a:r>
            <a:endParaRPr lang="en-US" sz="2000" dirty="0">
              <a:latin typeface="Times New Roman" panose="02020603050405020304" pitchFamily="18" charset="0"/>
              <a:cs typeface="B Nazanin" panose="00000400000000000000" pitchFamily="2" charset="-78"/>
            </a:endParaRPr>
          </a:p>
          <a:p>
            <a:pPr algn="r">
              <a:lnSpc>
                <a:spcPct val="150000"/>
              </a:lnSpc>
              <a:spcAft>
                <a:spcPts val="0"/>
              </a:spcAft>
            </a:pPr>
            <a:r>
              <a:rPr lang="fa-IR" sz="2000" dirty="0">
                <a:latin typeface="Times New Roman" panose="02020603050405020304" pitchFamily="18" charset="0"/>
                <a:cs typeface="B Nazanin" panose="00000400000000000000" pitchFamily="2" charset="-78"/>
              </a:rPr>
              <a:t>الف) این تحقیق به بررسی رابطه بین متغیرها در بین </a:t>
            </a:r>
            <a:r>
              <a:rPr lang="ar-SA" sz="2000" dirty="0">
                <a:latin typeface="Times New Roman" panose="02020603050405020304" pitchFamily="18" charset="0"/>
                <a:cs typeface="B Nazanin" panose="00000400000000000000" pitchFamily="2" charset="-78"/>
              </a:rPr>
              <a:t>دانشجویان مبتلا به نشانه های بدریخت انگاری بدنی دانشگاه تبریز </a:t>
            </a:r>
            <a:r>
              <a:rPr lang="fa-IR" sz="2000" dirty="0">
                <a:latin typeface="Times New Roman" panose="02020603050405020304" pitchFamily="18" charset="0"/>
                <a:cs typeface="B Nazanin" panose="00000400000000000000" pitchFamily="2" charset="-78"/>
              </a:rPr>
              <a:t>محدود شده است.</a:t>
            </a:r>
            <a:endParaRPr lang="en-US" sz="2000" dirty="0">
              <a:latin typeface="Times New Roman" panose="02020603050405020304" pitchFamily="18" charset="0"/>
              <a:cs typeface="B Nazanin" panose="00000400000000000000" pitchFamily="2" charset="-78"/>
            </a:endParaRPr>
          </a:p>
          <a:p>
            <a:pPr algn="r">
              <a:lnSpc>
                <a:spcPct val="150000"/>
              </a:lnSpc>
              <a:spcAft>
                <a:spcPts val="0"/>
              </a:spcAft>
            </a:pPr>
            <a:r>
              <a:rPr lang="fa-IR" sz="2000" dirty="0">
                <a:latin typeface="Times New Roman" panose="02020603050405020304" pitchFamily="18" charset="0"/>
                <a:cs typeface="B Nazanin" panose="00000400000000000000" pitchFamily="2" charset="-78"/>
              </a:rPr>
              <a:t>ب) </a:t>
            </a:r>
            <a:r>
              <a:rPr lang="ar-SA" sz="2000" dirty="0">
                <a:latin typeface="Times New Roman" panose="02020603050405020304" pitchFamily="18" charset="0"/>
                <a:cs typeface="B Nazanin" panose="00000400000000000000" pitchFamily="2" charset="-78"/>
              </a:rPr>
              <a:t>به همه عوامل در مسیر اثرگذاری بر عدم تحمل پریشانی پرداخته نشده است و تعمیم نتایج حاصل از این پژوهش به صورت کلی نیازمند بررسیهای بیشتر و دخیل نمودن عوامل دیگری می‌باشد</a:t>
            </a:r>
            <a:r>
              <a:rPr lang="en-US" sz="2000" dirty="0">
                <a:latin typeface="Times New Roman" panose="02020603050405020304" pitchFamily="18" charset="0"/>
                <a:cs typeface="B Nazanin" panose="00000400000000000000" pitchFamily="2" charset="-78"/>
              </a:rPr>
              <a:t>.</a:t>
            </a:r>
          </a:p>
          <a:p>
            <a:pPr algn="r">
              <a:lnSpc>
                <a:spcPct val="150000"/>
              </a:lnSpc>
              <a:spcAft>
                <a:spcPts val="0"/>
              </a:spcAft>
            </a:pPr>
            <a:r>
              <a:rPr lang="fa-IR" sz="2000" dirty="0">
                <a:latin typeface="Times New Roman" panose="02020603050405020304" pitchFamily="18" charset="0"/>
                <a:cs typeface="B Nazanin" panose="00000400000000000000" pitchFamily="2" charset="-78"/>
              </a:rPr>
              <a:t>ج) </a:t>
            </a:r>
            <a:r>
              <a:rPr lang="ar-SA" sz="2000" dirty="0">
                <a:latin typeface="Times New Roman" panose="02020603050405020304" pitchFamily="18" charset="0"/>
                <a:cs typeface="B Nazanin" panose="00000400000000000000" pitchFamily="2" charset="-78"/>
              </a:rPr>
              <a:t>پژوهش فعلی به صورت مقطعی انجام شد و با توجه به اینكه طبیعت رابطه بین متغیرهای پژوهش از نوع همبستگی است استنباطی علی از یافته های تحقیق باید همراه با ملاحظاتی صورت بگیرد</a:t>
            </a:r>
            <a:r>
              <a:rPr lang="en-US" sz="2000" dirty="0">
                <a:latin typeface="Times New Roman" panose="02020603050405020304" pitchFamily="18" charset="0"/>
                <a:cs typeface="B Nazanin" panose="00000400000000000000" pitchFamily="2" charset="-78"/>
              </a:rPr>
              <a:t>.</a:t>
            </a:r>
          </a:p>
          <a:p>
            <a:pPr algn="r">
              <a:lnSpc>
                <a:spcPct val="150000"/>
              </a:lnSpc>
              <a:spcAft>
                <a:spcPts val="0"/>
              </a:spcAft>
            </a:pPr>
            <a:r>
              <a:rPr lang="fa-IR" sz="2000" dirty="0">
                <a:latin typeface="Times New Roman" panose="02020603050405020304" pitchFamily="18" charset="0"/>
                <a:cs typeface="B Nazanin" panose="00000400000000000000" pitchFamily="2" charset="-78"/>
              </a:rPr>
              <a:t>د) در این پژوهش برای جمع‌آوری داده فقط از پرسشنامه استفاده‌شده است، می‌توان از سایر ابزارها برای جمع‌آوری داده‌ها نظیر، مصاحبه، مشاهده و غیره نیز استفاده ‏کرد.</a:t>
            </a:r>
            <a:endParaRPr lang="en-US" sz="2000" dirty="0">
              <a:latin typeface="Times New Roman" panose="02020603050405020304" pitchFamily="18" charset="0"/>
              <a:cs typeface="B Nazanin" panose="00000400000000000000" pitchFamily="2" charset="-78"/>
            </a:endParaRPr>
          </a:p>
        </p:txBody>
      </p:sp>
    </p:spTree>
    <p:extLst>
      <p:ext uri="{BB962C8B-B14F-4D97-AF65-F5344CB8AC3E}">
        <p14:creationId xmlns:p14="http://schemas.microsoft.com/office/powerpoint/2010/main" val="24689778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186504" y="474585"/>
            <a:ext cx="2630848" cy="707886"/>
          </a:xfrm>
          <a:prstGeom prst="rect">
            <a:avLst/>
          </a:prstGeom>
        </p:spPr>
        <p:txBody>
          <a:bodyPr wrap="none">
            <a:spAutoFit/>
          </a:bodyPr>
          <a:lstStyle/>
          <a:p>
            <a:r>
              <a:rPr lang="fa-IR" sz="4000" b="1" dirty="0">
                <a:cs typeface="B Mitra" panose="00000400000000000000" pitchFamily="2" charset="-78"/>
              </a:rPr>
              <a:t>کار های آینده </a:t>
            </a: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p:grpSpPr>
        <p:sp>
          <p:nvSpPr>
            <p:cNvPr id="17" name="Rectangle 16"/>
            <p:cNvSpPr/>
            <p:nvPr/>
          </p:nvSpPr>
          <p:spPr>
            <a:xfrm>
              <a:off x="146475" y="4311846"/>
              <a:ext cx="720000" cy="821252"/>
            </a:xfrm>
            <a:prstGeom prst="rect">
              <a:avLst/>
            </a:prstGeom>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9" name="Group 18"/>
          <p:cNvGrpSpPr/>
          <p:nvPr/>
        </p:nvGrpSpPr>
        <p:grpSpPr>
          <a:xfrm>
            <a:off x="11313840" y="0"/>
            <a:ext cx="720000" cy="6858000"/>
            <a:chOff x="146475" y="5174160"/>
            <a:chExt cx="720000" cy="821252"/>
          </a:xfrm>
        </p:grpSpPr>
        <p:sp>
          <p:nvSpPr>
            <p:cNvPr id="20" name="Rectangle 19"/>
            <p:cNvSpPr/>
            <p:nvPr/>
          </p:nvSpPr>
          <p:spPr>
            <a:xfrm>
              <a:off x="146475" y="5174160"/>
              <a:ext cx="720000" cy="821252"/>
            </a:xfrm>
            <a:prstGeom prst="rect">
              <a:avLst/>
            </a:prstGeom>
          </p:spPr>
          <p:style>
            <a:lnRef idx="2">
              <a:schemeClr val="lt1">
                <a:hueOff val="0"/>
                <a:satOff val="0"/>
                <a:lumOff val="0"/>
                <a:alphaOff val="0"/>
              </a:schemeClr>
            </a:lnRef>
            <a:fillRef idx="1">
              <a:schemeClr val="accent5">
                <a:hueOff val="-6302867"/>
                <a:satOff val="-8767"/>
                <a:lumOff val="-3362"/>
                <a:alphaOff val="0"/>
              </a:schemeClr>
            </a:fillRef>
            <a:effectRef idx="0">
              <a:schemeClr val="accent5">
                <a:hueOff val="-6302867"/>
                <a:satOff val="-8767"/>
                <a:lumOff val="-3362"/>
                <a:alphaOff val="0"/>
              </a:schemeClr>
            </a:effectRef>
            <a:fontRef idx="minor">
              <a:schemeClr val="lt1"/>
            </a:fontRef>
          </p:style>
        </p:sp>
        <p:sp>
          <p:nvSpPr>
            <p:cNvPr id="21" name="TextBox 20"/>
            <p:cNvSpPr txBox="1"/>
            <p:nvPr/>
          </p:nvSpPr>
          <p:spPr>
            <a:xfrm>
              <a:off x="146475" y="5174160"/>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22" name="Group 21"/>
          <p:cNvGrpSpPr/>
          <p:nvPr/>
        </p:nvGrpSpPr>
        <p:grpSpPr>
          <a:xfrm>
            <a:off x="11313840" y="5346"/>
            <a:ext cx="720000" cy="6852654"/>
            <a:chOff x="146475" y="6036475"/>
            <a:chExt cx="720000" cy="821252"/>
          </a:xfrm>
          <a:solidFill>
            <a:srgbClr val="4472C4"/>
          </a:solidFill>
        </p:grpSpPr>
        <p:sp>
          <p:nvSpPr>
            <p:cNvPr id="23" name="Rectangle 22"/>
            <p:cNvSpPr/>
            <p:nvPr/>
          </p:nvSpPr>
          <p:spPr>
            <a:xfrm>
              <a:off x="146475" y="6036475"/>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7353344"/>
                <a:satOff val="-10228"/>
                <a:lumOff val="-3922"/>
                <a:alphaOff val="0"/>
              </a:schemeClr>
            </a:fillRef>
            <a:effectRef idx="0">
              <a:schemeClr val="accent5">
                <a:hueOff val="-7353344"/>
                <a:satOff val="-10228"/>
                <a:lumOff val="-3922"/>
                <a:alphaOff val="0"/>
              </a:schemeClr>
            </a:effectRef>
            <a:fontRef idx="minor">
              <a:schemeClr val="lt1"/>
            </a:fontRef>
          </p:style>
        </p:sp>
        <p:sp>
          <p:nvSpPr>
            <p:cNvPr id="24" name="TextBox 23"/>
            <p:cNvSpPr txBox="1"/>
            <p:nvPr/>
          </p:nvSpPr>
          <p:spPr>
            <a:xfrm>
              <a:off x="146475" y="6036475"/>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3" name="Slide Number Placeholder 2">
            <a:extLst>
              <a:ext uri="{FF2B5EF4-FFF2-40B4-BE49-F238E27FC236}">
                <a16:creationId xmlns:a16="http://schemas.microsoft.com/office/drawing/2014/main" id="{12BC0F84-B9E0-5DFA-BBAB-A5BE70F9C74A}"/>
              </a:ext>
            </a:extLst>
          </p:cNvPr>
          <p:cNvSpPr>
            <a:spLocks noGrp="1"/>
          </p:cNvSpPr>
          <p:nvPr>
            <p:ph type="sldNum" sz="quarter" idx="12"/>
          </p:nvPr>
        </p:nvSpPr>
        <p:spPr/>
        <p:txBody>
          <a:bodyPr/>
          <a:lstStyle/>
          <a:p>
            <a:fld id="{71766878-3199-4EAB-94E7-2D6D11070E14}" type="slidenum">
              <a:rPr lang="en-US" smtClean="0"/>
              <a:t>23</a:t>
            </a:fld>
            <a:endParaRPr lang="en-US" dirty="0"/>
          </a:p>
        </p:txBody>
      </p:sp>
      <p:sp>
        <p:nvSpPr>
          <p:cNvPr id="5" name="TextBox 4">
            <a:extLst>
              <a:ext uri="{FF2B5EF4-FFF2-40B4-BE49-F238E27FC236}">
                <a16:creationId xmlns:a16="http://schemas.microsoft.com/office/drawing/2014/main" id="{75877364-EE95-36DA-7723-002757CBCCDB}"/>
              </a:ext>
            </a:extLst>
          </p:cNvPr>
          <p:cNvSpPr txBox="1"/>
          <p:nvPr/>
        </p:nvSpPr>
        <p:spPr>
          <a:xfrm>
            <a:off x="75501" y="1182471"/>
            <a:ext cx="11095726" cy="5696431"/>
          </a:xfrm>
          <a:prstGeom prst="rect">
            <a:avLst/>
          </a:prstGeom>
          <a:noFill/>
        </p:spPr>
        <p:txBody>
          <a:bodyPr wrap="square">
            <a:spAutoFit/>
          </a:bodyPr>
          <a:lstStyle/>
          <a:p>
            <a:pPr marL="432435" indent="-342900" algn="r" rtl="1">
              <a:lnSpc>
                <a:spcPct val="150000"/>
              </a:lnSpc>
              <a:spcBef>
                <a:spcPts val="800"/>
              </a:spcBef>
              <a:spcAft>
                <a:spcPts val="400"/>
              </a:spcAft>
              <a:buFont typeface="Wingdings" panose="05000000000000000000" pitchFamily="2" charset="2"/>
              <a:buChar char="ü"/>
              <a:tabLst>
                <a:tab pos="137160" algn="l"/>
              </a:tabLst>
            </a:pPr>
            <a:r>
              <a:rPr lang="fa-IR" sz="2000" dirty="0">
                <a:cs typeface="B Mitra" panose="00000400000000000000" pitchFamily="2" charset="-78"/>
              </a:rPr>
              <a:t>پیشنهاد می شود موضوع این تحقیق در بین دانشجویان سایر دانشگاه ها و یا در بین افراد غیر دانشجو نیز بررسی گردد.</a:t>
            </a:r>
            <a:endParaRPr lang="en-US" sz="2000" dirty="0">
              <a:cs typeface="B Mitra" panose="00000400000000000000" pitchFamily="2" charset="-78"/>
            </a:endParaRPr>
          </a:p>
          <a:p>
            <a:pPr marL="272415" indent="-449580" algn="just" rtl="1">
              <a:lnSpc>
                <a:spcPct val="150000"/>
              </a:lnSpc>
              <a:spcAft>
                <a:spcPts val="0"/>
              </a:spcAft>
              <a:buFont typeface="Wingdings" panose="05000000000000000000" pitchFamily="2" charset="2"/>
              <a:buChar char="ü"/>
            </a:pPr>
            <a:r>
              <a:rPr lang="ar-SA" sz="2000" dirty="0">
                <a:cs typeface="B Mitra" panose="00000400000000000000" pitchFamily="2" charset="-78"/>
              </a:rPr>
              <a:t>پیشنهاد می شود موضوع پژوهش به تفکیک جنسیت انجام شده و نتایج با یکدیگر مقایسه شوند.</a:t>
            </a:r>
            <a:r>
              <a:rPr lang="fa-IR" sz="2000" dirty="0">
                <a:cs typeface="B Mitra" panose="00000400000000000000" pitchFamily="2" charset="-78"/>
              </a:rPr>
              <a:t>.</a:t>
            </a:r>
            <a:endParaRPr lang="en-US" sz="2000" dirty="0">
              <a:cs typeface="B Mitra" panose="00000400000000000000" pitchFamily="2" charset="-78"/>
            </a:endParaRPr>
          </a:p>
          <a:p>
            <a:pPr marL="525780" indent="-342900" algn="just" rtl="1">
              <a:lnSpc>
                <a:spcPct val="150000"/>
              </a:lnSpc>
              <a:spcAft>
                <a:spcPts val="0"/>
              </a:spcAft>
              <a:buFont typeface="Wingdings" panose="05000000000000000000" pitchFamily="2" charset="2"/>
              <a:buChar char="ü"/>
            </a:pPr>
            <a:r>
              <a:rPr lang="fa-IR" sz="2000" dirty="0">
                <a:cs typeface="B Mitra" panose="00000400000000000000" pitchFamily="2" charset="-78"/>
              </a:rPr>
              <a:t>پیشنهاد می‌شود علاوه بر پرسشنامه از سایر ابزارها ازجمله مصاحبه و گزارش‌های شخصی ‏نیز استفاده شود.</a:t>
            </a:r>
            <a:endParaRPr lang="en-US" sz="2000" dirty="0">
              <a:cs typeface="B Mitra" panose="00000400000000000000" pitchFamily="2" charset="-78"/>
            </a:endParaRPr>
          </a:p>
          <a:p>
            <a:pPr marL="342900" lvl="0" indent="-342900" algn="just" rtl="1">
              <a:lnSpc>
                <a:spcPct val="150000"/>
              </a:lnSpc>
              <a:spcAft>
                <a:spcPts val="1000"/>
              </a:spcAft>
              <a:buFont typeface="Wingdings" panose="05000000000000000000" pitchFamily="2" charset="2"/>
              <a:buChar char="ü"/>
            </a:pPr>
            <a:r>
              <a:rPr lang="ar-SA" sz="2000" dirty="0">
                <a:cs typeface="B Mitra" panose="00000400000000000000" pitchFamily="2" charset="-78"/>
              </a:rPr>
              <a:t>برگزاری کارگاه‌ها و سمینارهایی درباره اهمیت تصویر بدن مثبت و اثرات منفی وارسی بدنی</a:t>
            </a:r>
            <a:r>
              <a:rPr lang="en-US" sz="2000" dirty="0">
                <a:cs typeface="B Mitra" panose="00000400000000000000" pitchFamily="2" charset="-78"/>
              </a:rPr>
              <a:t>.</a:t>
            </a:r>
          </a:p>
          <a:p>
            <a:pPr marL="342900" lvl="0" indent="-342900" algn="just" rtl="1">
              <a:lnSpc>
                <a:spcPct val="150000"/>
              </a:lnSpc>
              <a:spcAft>
                <a:spcPts val="1000"/>
              </a:spcAft>
              <a:buFont typeface="Wingdings" panose="05000000000000000000" pitchFamily="2" charset="2"/>
              <a:buChar char="ü"/>
            </a:pPr>
            <a:r>
              <a:rPr lang="en-US" sz="2000" dirty="0">
                <a:cs typeface="B Mitra" panose="00000400000000000000" pitchFamily="2" charset="-78"/>
              </a:rPr>
              <a:t> </a:t>
            </a:r>
            <a:r>
              <a:rPr lang="ar-SA" sz="2000" dirty="0">
                <a:cs typeface="B Mitra" panose="00000400000000000000" pitchFamily="2" charset="-78"/>
              </a:rPr>
              <a:t>استفاده از تکنیک‌های روانشناختی مانند شناخت‌درمانی که به دانشجویان کمک می‌کند الگوهای فکری منفی و وارسی بدنی خود را تغیی</a:t>
            </a:r>
            <a:r>
              <a:rPr lang="en-US" sz="2000" dirty="0">
                <a:cs typeface="B Mitra" panose="00000400000000000000" pitchFamily="2" charset="-78"/>
              </a:rPr>
              <a:t> </a:t>
            </a:r>
            <a:r>
              <a:rPr lang="ar-SA" sz="2000" dirty="0">
                <a:cs typeface="B Mitra" panose="00000400000000000000" pitchFamily="2" charset="-78"/>
              </a:rPr>
              <a:t>ایجاد محیط‌های ورزشی و تشویق دانشجویان به فعالیت بدنی منظم که می‌تواند تأثیر مثبتی بر تصویر بدن آن‌ها داشته باشد</a:t>
            </a:r>
            <a:r>
              <a:rPr lang="en-US" sz="2000" dirty="0">
                <a:cs typeface="B Mitra" panose="00000400000000000000" pitchFamily="2" charset="-78"/>
              </a:rPr>
              <a:t>.</a:t>
            </a:r>
          </a:p>
          <a:p>
            <a:pPr marL="342900" lvl="0" indent="-342900" algn="just" rtl="1">
              <a:lnSpc>
                <a:spcPct val="150000"/>
              </a:lnSpc>
              <a:spcAft>
                <a:spcPts val="1000"/>
              </a:spcAft>
              <a:buFont typeface="Wingdings" panose="05000000000000000000" pitchFamily="2" charset="2"/>
              <a:buChar char="ü"/>
            </a:pPr>
            <a:r>
              <a:rPr lang="fa-IR" sz="2000" dirty="0">
                <a:cs typeface="B Mitra" panose="00000400000000000000" pitchFamily="2" charset="-78"/>
              </a:rPr>
              <a:t>ا</a:t>
            </a:r>
            <a:r>
              <a:rPr lang="ar-SA" sz="2000" dirty="0">
                <a:cs typeface="B Mitra" panose="00000400000000000000" pitchFamily="2" charset="-78"/>
              </a:rPr>
              <a:t>رائه خدمات مشاوره روانشناختی به دانشجویان تا بتوانند نگرانی‌ها و ترس‌های خود را در محیطی امن و حمایتی بررسی کنند</a:t>
            </a:r>
            <a:r>
              <a:rPr lang="en-US" sz="2000" dirty="0">
                <a:cs typeface="B Mitra" panose="00000400000000000000" pitchFamily="2" charset="-78"/>
              </a:rPr>
              <a:t>.</a:t>
            </a:r>
          </a:p>
          <a:p>
            <a:pPr marL="342900" lvl="0" indent="-342900" algn="just" rtl="1">
              <a:lnSpc>
                <a:spcPct val="150000"/>
              </a:lnSpc>
              <a:spcAft>
                <a:spcPts val="1000"/>
              </a:spcAft>
              <a:buFont typeface="Wingdings" panose="05000000000000000000" pitchFamily="2" charset="2"/>
              <a:buChar char="ü"/>
            </a:pPr>
            <a:r>
              <a:rPr lang="ar-SA" sz="2000" dirty="0">
                <a:cs typeface="B Mitra" panose="00000400000000000000" pitchFamily="2" charset="-78"/>
              </a:rPr>
              <a:t>تشویق دانشجویان به پیروی از سبک زندگی سالم از جمله تغذیه مناسب، خواب کافی و فعالیت بدنی منظم که می‌تواند به کاهش سوء تعبیر نشانه‌های بدنی کمک کند</a:t>
            </a:r>
            <a:r>
              <a:rPr lang="en-US" sz="2000" dirty="0">
                <a:cs typeface="B Mitra" panose="00000400000000000000" pitchFamily="2" charset="-78"/>
              </a:rPr>
              <a:t>.</a:t>
            </a:r>
          </a:p>
          <a:p>
            <a:pPr marL="342900" lvl="0" indent="-342900" algn="just" rtl="1">
              <a:lnSpc>
                <a:spcPct val="150000"/>
              </a:lnSpc>
              <a:spcAft>
                <a:spcPts val="1000"/>
              </a:spcAft>
              <a:buFont typeface="Wingdings" panose="05000000000000000000" pitchFamily="2" charset="2"/>
              <a:buChar char="ü"/>
            </a:pPr>
            <a:r>
              <a:rPr lang="ar-SA" sz="2000" dirty="0">
                <a:cs typeface="B Mitra" panose="00000400000000000000" pitchFamily="2" charset="-78"/>
              </a:rPr>
              <a:t>استفاده از تکنیک‌های آموزشی مانند آموزش مهارت‌های مدیریت استرس و تکنیک‌های آرامش‌بخش که می‌تواند به دانشجویان کمک کند با نشانه‌های بدنی به نحو بهتری برخورد کنند</a:t>
            </a:r>
            <a:r>
              <a:rPr lang="en-US" sz="2000" dirty="0">
                <a:cs typeface="B Mitra" panose="00000400000000000000" pitchFamily="2" charset="-78"/>
              </a:rPr>
              <a:t>.</a:t>
            </a:r>
            <a:endParaRPr lang="en-US" sz="2400" dirty="0">
              <a:cs typeface="B Mitra" panose="00000400000000000000" pitchFamily="2" charset="-78"/>
            </a:endParaRPr>
          </a:p>
        </p:txBody>
      </p:sp>
    </p:spTree>
    <p:extLst>
      <p:ext uri="{BB962C8B-B14F-4D97-AF65-F5344CB8AC3E}">
        <p14:creationId xmlns:p14="http://schemas.microsoft.com/office/powerpoint/2010/main" val="32496793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1056" y="6691"/>
            <a:ext cx="6858000" cy="6858000"/>
          </a:xfrm>
          <a:prstGeom prst="rect">
            <a:avLst/>
          </a:prstGeom>
        </p:spPr>
      </p:pic>
      <p:sp>
        <p:nvSpPr>
          <p:cNvPr id="9" name="TextBox 8"/>
          <p:cNvSpPr txBox="1"/>
          <p:nvPr/>
        </p:nvSpPr>
        <p:spPr>
          <a:xfrm>
            <a:off x="3813048" y="2376320"/>
            <a:ext cx="3328416" cy="1938992"/>
          </a:xfrm>
          <a:prstGeom prst="rect">
            <a:avLst/>
          </a:prstGeom>
          <a:solidFill>
            <a:srgbClr val="D9009D"/>
          </a:solidFill>
          <a:ln>
            <a:solidFill>
              <a:srgbClr val="D9009D"/>
            </a:solidFill>
          </a:ln>
        </p:spPr>
        <p:style>
          <a:lnRef idx="2">
            <a:schemeClr val="accent2">
              <a:shade val="50000"/>
            </a:schemeClr>
          </a:lnRef>
          <a:fillRef idx="1">
            <a:schemeClr val="accent2"/>
          </a:fillRef>
          <a:effectRef idx="0">
            <a:schemeClr val="accent2"/>
          </a:effectRef>
          <a:fontRef idx="minor">
            <a:schemeClr val="lt1"/>
          </a:fontRef>
        </p:style>
        <p:txBody>
          <a:bodyPr wrap="square" rtlCol="1">
            <a:spAutoFit/>
          </a:bodyPr>
          <a:lstStyle/>
          <a:p>
            <a:pPr algn="ctr"/>
            <a:r>
              <a:rPr lang="fa-IR" sz="4000" b="1">
                <a:cs typeface="B Mitra" panose="00000400000000000000" pitchFamily="2" charset="-78"/>
              </a:rPr>
              <a:t>متشکرم بابت زمانی که در اختیار من قرار دادید.</a:t>
            </a:r>
          </a:p>
        </p:txBody>
      </p:sp>
      <p:pic>
        <p:nvPicPr>
          <p:cNvPr id="3" name="Picture 2"/>
          <p:cNvPicPr>
            <a:picLocks noChangeAspect="1"/>
          </p:cNvPicPr>
          <p:nvPr/>
        </p:nvPicPr>
        <p:blipFill>
          <a:blip r:embed="rId3"/>
          <a:stretch>
            <a:fillRect/>
          </a:stretch>
        </p:blipFill>
        <p:spPr>
          <a:xfrm>
            <a:off x="11144996" y="6691"/>
            <a:ext cx="731583" cy="6864691"/>
          </a:xfrm>
          <a:prstGeom prst="rect">
            <a:avLst/>
          </a:prstGeom>
        </p:spPr>
      </p:pic>
      <p:sp>
        <p:nvSpPr>
          <p:cNvPr id="2" name="Slide Number Placeholder 1">
            <a:extLst>
              <a:ext uri="{FF2B5EF4-FFF2-40B4-BE49-F238E27FC236}">
                <a16:creationId xmlns:a16="http://schemas.microsoft.com/office/drawing/2014/main" id="{E8CF7F32-333A-33A6-6C15-96D360E619A8}"/>
              </a:ext>
            </a:extLst>
          </p:cNvPr>
          <p:cNvSpPr>
            <a:spLocks noGrp="1"/>
          </p:cNvSpPr>
          <p:nvPr>
            <p:ph type="sldNum" sz="quarter" idx="12"/>
          </p:nvPr>
        </p:nvSpPr>
        <p:spPr/>
        <p:txBody>
          <a:bodyPr/>
          <a:lstStyle/>
          <a:p>
            <a:fld id="{71766878-3199-4EAB-94E7-2D6D11070E14}" type="slidenum">
              <a:rPr lang="en-US" smtClean="0"/>
              <a:t>24</a:t>
            </a:fld>
            <a:endParaRPr lang="en-US" dirty="0"/>
          </a:p>
        </p:txBody>
      </p:sp>
    </p:spTree>
    <p:extLst>
      <p:ext uri="{BB962C8B-B14F-4D97-AF65-F5344CB8AC3E}">
        <p14:creationId xmlns:p14="http://schemas.microsoft.com/office/powerpoint/2010/main" val="4162221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1313840" y="0"/>
            <a:ext cx="720000" cy="6857999"/>
            <a:chOff x="146475" y="272"/>
            <a:chExt cx="720000" cy="821252"/>
          </a:xfrm>
          <a:solidFill>
            <a:srgbClr val="4472C4"/>
          </a:solidFill>
        </p:grpSpPr>
        <p:sp>
          <p:nvSpPr>
            <p:cNvPr id="6" name="Rectangle 5"/>
            <p:cNvSpPr/>
            <p:nvPr/>
          </p:nvSpPr>
          <p:spPr>
            <a:xfrm>
              <a:off x="146475" y="272"/>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p:cNvSpPr txBox="1"/>
            <p:nvPr/>
          </p:nvSpPr>
          <p:spPr>
            <a:xfrm>
              <a:off x="146475" y="272"/>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8" name="Rectangle 7"/>
          <p:cNvSpPr/>
          <p:nvPr/>
        </p:nvSpPr>
        <p:spPr>
          <a:xfrm>
            <a:off x="10101649" y="525700"/>
            <a:ext cx="1212191" cy="707886"/>
          </a:xfrm>
          <a:prstGeom prst="rect">
            <a:avLst/>
          </a:prstGeom>
        </p:spPr>
        <p:txBody>
          <a:bodyPr wrap="none">
            <a:spAutoFit/>
          </a:bodyPr>
          <a:lstStyle/>
          <a:p>
            <a:r>
              <a:rPr lang="fa-IR" sz="4000" b="1" dirty="0">
                <a:cs typeface="B Mitra" panose="00000400000000000000" pitchFamily="2" charset="-78"/>
              </a:rPr>
              <a:t>مقدمه</a:t>
            </a:r>
          </a:p>
        </p:txBody>
      </p:sp>
      <p:sp>
        <p:nvSpPr>
          <p:cNvPr id="2" name="Rectangle 1"/>
          <p:cNvSpPr/>
          <p:nvPr/>
        </p:nvSpPr>
        <p:spPr>
          <a:xfrm>
            <a:off x="932688" y="2018358"/>
            <a:ext cx="9976104" cy="3612527"/>
          </a:xfrm>
          <a:prstGeom prst="rect">
            <a:avLst/>
          </a:prstGeom>
        </p:spPr>
        <p:txBody>
          <a:bodyPr wrap="square">
            <a:spAutoFit/>
          </a:bodyPr>
          <a:lstStyle/>
          <a:p>
            <a:pPr marL="342900" indent="-342900" algn="just" rtl="1">
              <a:lnSpc>
                <a:spcPct val="150000"/>
              </a:lnSpc>
              <a:buFont typeface="Wingdings" panose="05000000000000000000" pitchFamily="2" charset="2"/>
              <a:buChar char="ü"/>
            </a:pPr>
            <a:r>
              <a:rPr lang="fa-IR" sz="2000" dirty="0">
                <a:cs typeface="B Nazanin" panose="00000400000000000000" pitchFamily="2" charset="-78"/>
              </a:rPr>
              <a:t>اختلال بدریخت انگاری بدن به معنای اشتغال ذهنی شدید به یک یا چند نقص ظاهری است که معمولاً بسیار خفیف یا حتی غیرقابل مشاهده است. این اختلال شایع‌تر از آن چیزی است که تصور می‌شود و به ویژه در دانشجویان بیشتر دیده می‌شود. افراد مبتلا معمولاً دچار پریشانی روانی و رفتارهای وارسی بدنی (مثل چک کردن مکرر آینه) می‌شوند که شدت این رفتارها و نگرانی‌ها متفاوت است</a:t>
            </a:r>
            <a:r>
              <a:rPr lang="en-US" sz="2000" dirty="0">
                <a:cs typeface="B Nazanin" panose="00000400000000000000" pitchFamily="2" charset="-78"/>
              </a:rPr>
              <a:t> .</a:t>
            </a:r>
            <a:r>
              <a:rPr lang="ar-SA" sz="2000" dirty="0">
                <a:effectLst/>
                <a:latin typeface="Calibri" panose="020F0502020204030204" pitchFamily="34" charset="0"/>
                <a:ea typeface="Calibri" panose="020F0502020204030204" pitchFamily="34" charset="0"/>
                <a:cs typeface="B Nazanin" panose="00000400000000000000" pitchFamily="2" charset="-78"/>
              </a:rPr>
              <a:t>سوی دیگر، عدم تحمل پریشانی</a:t>
            </a:r>
            <a:r>
              <a:rPr lang="ar-SA" sz="2000" b="1" dirty="0">
                <a:effectLst/>
                <a:ea typeface="Calibri" panose="020F0502020204030204" pitchFamily="34" charset="0"/>
                <a:cs typeface="Calibri" panose="020F0502020204030204" pitchFamily="34" charset="0"/>
              </a:rPr>
              <a:t> </a:t>
            </a:r>
            <a:r>
              <a:rPr lang="ar-SA" sz="2000" dirty="0">
                <a:effectLst/>
                <a:latin typeface="Calibri" panose="020F0502020204030204" pitchFamily="34" charset="0"/>
                <a:ea typeface="Calibri" panose="020F0502020204030204" pitchFamily="34" charset="0"/>
                <a:cs typeface="B Nazanin" panose="00000400000000000000" pitchFamily="2" charset="-78"/>
              </a:rPr>
              <a:t>به معنای ناتوانی فرد در مواجهه و مدیریت احساسات ناخوشایند و فشارهای روانی است که در بسیاری از اختلالات روانی از جمله</a:t>
            </a:r>
            <a:r>
              <a:rPr lang="ar-SA" sz="2000" b="1" dirty="0">
                <a:effectLst/>
                <a:ea typeface="Calibri" panose="020F0502020204030204" pitchFamily="34" charset="0"/>
                <a:cs typeface="Calibri" panose="020F0502020204030204" pitchFamily="34" charset="0"/>
              </a:rPr>
              <a:t> </a:t>
            </a:r>
            <a:r>
              <a:rPr lang="ar-SA" sz="2000" dirty="0">
                <a:effectLst/>
                <a:latin typeface="Calibri" panose="020F0502020204030204" pitchFamily="34" charset="0"/>
                <a:ea typeface="Calibri" panose="020F0502020204030204" pitchFamily="34" charset="0"/>
                <a:cs typeface="B Nazanin" panose="00000400000000000000" pitchFamily="2" charset="-78"/>
              </a:rPr>
              <a:t>بدریخت انگاری</a:t>
            </a:r>
            <a:r>
              <a:rPr lang="ar-SA" sz="1800" dirty="0">
                <a:effectLst/>
                <a:ea typeface="Calibri" panose="020F0502020204030204" pitchFamily="34" charset="0"/>
                <a:cs typeface="Times New Roman" panose="02020603050405020304" pitchFamily="18" charset="0"/>
              </a:rPr>
              <a:t> </a:t>
            </a:r>
            <a:r>
              <a:rPr lang="ar-SA" sz="2000" dirty="0">
                <a:effectLst/>
                <a:latin typeface="Calibri" panose="020F0502020204030204" pitchFamily="34" charset="0"/>
                <a:ea typeface="Calibri" panose="020F0502020204030204" pitchFamily="34" charset="0"/>
                <a:cs typeface="B Nazanin" panose="00000400000000000000" pitchFamily="2" charset="-78"/>
              </a:rPr>
              <a:t>مشاهده می‌شود</a:t>
            </a:r>
            <a:r>
              <a:rPr lang="en-US" sz="2000" dirty="0">
                <a:cs typeface="B Nazanin" panose="00000400000000000000" pitchFamily="2" charset="-78"/>
              </a:rPr>
              <a:t>.</a:t>
            </a:r>
            <a:r>
              <a:rPr lang="ar-SA" sz="1800" dirty="0">
                <a:effectLst/>
                <a:latin typeface="Calibri" panose="020F0502020204030204" pitchFamily="34" charset="0"/>
                <a:ea typeface="Calibri" panose="020F0502020204030204" pitchFamily="34" charset="0"/>
                <a:cs typeface="B Nazanin" panose="00000400000000000000" pitchFamily="2" charset="-78"/>
              </a:rPr>
              <a:t>یکی از مکانیسم‌های مهم که می‌تواند رابطه بین رفتار وارسی بدنی و عدم تحمل پریشانی را توضیح دهد، سوءتعبیر منفی نشانه‌های بدنی</a:t>
            </a:r>
            <a:r>
              <a:rPr lang="ar-SA" sz="1800" b="1" dirty="0">
                <a:effectLst/>
                <a:ea typeface="Calibri" panose="020F0502020204030204" pitchFamily="34" charset="0"/>
                <a:cs typeface="Calibri" panose="020F0502020204030204" pitchFamily="34" charset="0"/>
              </a:rPr>
              <a:t> </a:t>
            </a:r>
            <a:r>
              <a:rPr lang="ar-SA" sz="1800" dirty="0">
                <a:effectLst/>
                <a:latin typeface="Calibri" panose="020F0502020204030204" pitchFamily="34" charset="0"/>
                <a:ea typeface="Calibri" panose="020F0502020204030204" pitchFamily="34" charset="0"/>
                <a:cs typeface="B Nazanin" panose="00000400000000000000" pitchFamily="2" charset="-78"/>
              </a:rPr>
              <a:t>است. یعنی فرد، علائم فیزیولوژیکی یا نشانه‌های بدنی طبیعی خود را به شکلی منفی و تهدیدآمیز تعبیر می‌کند و این امر موجب تشدید اضطراب و نگرانی‌های مربوط به ظاهر می‌شود. این سوءتعبیر می‌تواند چرخه‌ای معیوب ایجاد کند </a:t>
            </a:r>
            <a:r>
              <a:rPr lang="fa-IR" sz="1800" dirty="0">
                <a:effectLst/>
                <a:latin typeface="Calibri" panose="020F0502020204030204" pitchFamily="34" charset="0"/>
                <a:ea typeface="Calibri" panose="020F0502020204030204" pitchFamily="34" charset="0"/>
                <a:cs typeface="B Nazanin" panose="00000400000000000000" pitchFamily="2" charset="-78"/>
              </a:rPr>
              <a:t>0</a:t>
            </a:r>
            <a:endParaRPr lang="fa-IR" sz="2000" dirty="0">
              <a:cs typeface="B Nazanin" panose="00000400000000000000" pitchFamily="2" charset="-78"/>
            </a:endParaRPr>
          </a:p>
        </p:txBody>
      </p:sp>
      <p:sp>
        <p:nvSpPr>
          <p:cNvPr id="10" name="Slide Number Placeholder 9">
            <a:extLst>
              <a:ext uri="{FF2B5EF4-FFF2-40B4-BE49-F238E27FC236}">
                <a16:creationId xmlns:a16="http://schemas.microsoft.com/office/drawing/2014/main" id="{187DDB06-B204-78E6-3089-3177C63776B6}"/>
              </a:ext>
            </a:extLst>
          </p:cNvPr>
          <p:cNvSpPr>
            <a:spLocks noGrp="1"/>
          </p:cNvSpPr>
          <p:nvPr>
            <p:ph type="sldNum" sz="quarter" idx="12"/>
          </p:nvPr>
        </p:nvSpPr>
        <p:spPr/>
        <p:txBody>
          <a:bodyPr/>
          <a:lstStyle/>
          <a:p>
            <a:fld id="{71766878-3199-4EAB-94E7-2D6D11070E14}" type="slidenum">
              <a:rPr lang="en-US" smtClean="0"/>
              <a:t>3</a:t>
            </a:fld>
            <a:endParaRPr lang="en-US" dirty="0"/>
          </a:p>
        </p:txBody>
      </p:sp>
    </p:spTree>
    <p:extLst>
      <p:ext uri="{BB962C8B-B14F-4D97-AF65-F5344CB8AC3E}">
        <p14:creationId xmlns:p14="http://schemas.microsoft.com/office/powerpoint/2010/main" val="1940925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1313840" y="0"/>
            <a:ext cx="720000" cy="6857999"/>
            <a:chOff x="146475" y="272"/>
            <a:chExt cx="720000" cy="821252"/>
          </a:xfrm>
          <a:solidFill>
            <a:srgbClr val="4472C4"/>
          </a:solidFill>
        </p:grpSpPr>
        <p:sp>
          <p:nvSpPr>
            <p:cNvPr id="6" name="Rectangle 5"/>
            <p:cNvSpPr/>
            <p:nvPr/>
          </p:nvSpPr>
          <p:spPr>
            <a:xfrm>
              <a:off x="146475" y="272"/>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p:cNvSpPr txBox="1"/>
            <p:nvPr/>
          </p:nvSpPr>
          <p:spPr>
            <a:xfrm>
              <a:off x="146475" y="272"/>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8" name="Rectangle 7"/>
          <p:cNvSpPr/>
          <p:nvPr/>
        </p:nvSpPr>
        <p:spPr>
          <a:xfrm>
            <a:off x="8983991" y="525700"/>
            <a:ext cx="2034531" cy="707886"/>
          </a:xfrm>
          <a:prstGeom prst="rect">
            <a:avLst/>
          </a:prstGeom>
        </p:spPr>
        <p:txBody>
          <a:bodyPr wrap="none">
            <a:spAutoFit/>
          </a:bodyPr>
          <a:lstStyle/>
          <a:p>
            <a:r>
              <a:rPr lang="fa-IR" sz="4000" b="1" dirty="0">
                <a:cs typeface="B Mitra" panose="00000400000000000000" pitchFamily="2" charset="-78"/>
              </a:rPr>
              <a:t>بیان مساله</a:t>
            </a:r>
          </a:p>
        </p:txBody>
      </p:sp>
      <p:sp>
        <p:nvSpPr>
          <p:cNvPr id="2" name="Rectangle 1"/>
          <p:cNvSpPr/>
          <p:nvPr/>
        </p:nvSpPr>
        <p:spPr>
          <a:xfrm>
            <a:off x="941077" y="1555893"/>
            <a:ext cx="9976104" cy="2823850"/>
          </a:xfrm>
          <a:prstGeom prst="rect">
            <a:avLst/>
          </a:prstGeom>
        </p:spPr>
        <p:txBody>
          <a:bodyPr wrap="square">
            <a:spAutoFit/>
          </a:bodyPr>
          <a:lstStyle/>
          <a:p>
            <a:pPr marL="342900" indent="-342900" algn="just" rtl="1">
              <a:lnSpc>
                <a:spcPct val="150000"/>
              </a:lnSpc>
              <a:buFont typeface="Wingdings" panose="05000000000000000000" pitchFamily="2" charset="2"/>
              <a:buChar char="ü"/>
            </a:pPr>
            <a:r>
              <a:rPr lang="fa-IR" sz="2000" dirty="0">
                <a:cs typeface="B Nazanin" panose="00000400000000000000" pitchFamily="2" charset="-78"/>
              </a:rPr>
              <a:t>تأثیر زیبایی‌طلبی و تبلیغات بر اختلال بدریخت انگاری بدن</a:t>
            </a:r>
          </a:p>
          <a:p>
            <a:pPr marL="342900" indent="-342900" algn="just" rtl="1">
              <a:lnSpc>
                <a:spcPct val="150000"/>
              </a:lnSpc>
              <a:buFont typeface="Wingdings" panose="05000000000000000000" pitchFamily="2" charset="2"/>
              <a:buChar char="ü"/>
            </a:pPr>
            <a:r>
              <a:rPr lang="fa-IR" sz="2000" dirty="0">
                <a:cs typeface="B Nazanin" panose="00000400000000000000" pitchFamily="2" charset="-78"/>
              </a:rPr>
              <a:t>اختلال بدریخت انگاری بدن در </a:t>
            </a:r>
            <a:r>
              <a:rPr lang="en-US" sz="2000" dirty="0">
                <a:cs typeface="B Nazanin" panose="00000400000000000000" pitchFamily="2" charset="-78"/>
              </a:rPr>
              <a:t>DSM-5</a:t>
            </a:r>
            <a:endParaRPr lang="fa-IR" sz="2000" dirty="0">
              <a:cs typeface="B Nazanin" panose="00000400000000000000" pitchFamily="2" charset="-78"/>
            </a:endParaRPr>
          </a:p>
          <a:p>
            <a:pPr marL="342900" indent="-342900" algn="just" rtl="1">
              <a:lnSpc>
                <a:spcPct val="150000"/>
              </a:lnSpc>
              <a:buFont typeface="Wingdings" panose="05000000000000000000" pitchFamily="2" charset="2"/>
              <a:buChar char="ü"/>
            </a:pPr>
            <a:r>
              <a:rPr lang="fa-IR" sz="2000" dirty="0">
                <a:cs typeface="B Nazanin" panose="00000400000000000000" pitchFamily="2" charset="-78"/>
              </a:rPr>
              <a:t> رفتارهای مکرر و نشانه‌های اختلال بدریخت انگاری بدن</a:t>
            </a:r>
          </a:p>
          <a:p>
            <a:pPr marL="342900" indent="-342900" algn="just" rtl="1">
              <a:lnSpc>
                <a:spcPct val="150000"/>
              </a:lnSpc>
              <a:buFont typeface="Wingdings" panose="05000000000000000000" pitchFamily="2" charset="2"/>
              <a:buChar char="ü"/>
            </a:pPr>
            <a:r>
              <a:rPr lang="fa-IR" sz="2000" dirty="0">
                <a:cs typeface="B Nazanin" panose="00000400000000000000" pitchFamily="2" charset="-78"/>
              </a:rPr>
              <a:t>عدم تحمل پریشانی: تعریف و اهمیت در اختلال بدریخت انگاری بدن</a:t>
            </a:r>
          </a:p>
          <a:p>
            <a:pPr marL="342900" indent="-342900" algn="just" rtl="1">
              <a:lnSpc>
                <a:spcPct val="150000"/>
              </a:lnSpc>
              <a:buFont typeface="Wingdings" panose="05000000000000000000" pitchFamily="2" charset="2"/>
              <a:buChar char="ü"/>
            </a:pPr>
            <a:r>
              <a:rPr lang="fa-IR" sz="2000" dirty="0">
                <a:cs typeface="B Nazanin" panose="00000400000000000000" pitchFamily="2" charset="-78"/>
              </a:rPr>
              <a:t>نقش سوء تعبیر در تشدید عدم تحمل پریشان</a:t>
            </a:r>
          </a:p>
          <a:p>
            <a:pPr marL="342900" indent="-342900" algn="just" rtl="1">
              <a:lnSpc>
                <a:spcPct val="150000"/>
              </a:lnSpc>
              <a:buFont typeface="Wingdings" panose="05000000000000000000" pitchFamily="2" charset="2"/>
              <a:buChar char="ü"/>
            </a:pPr>
            <a:r>
              <a:rPr lang="fa-IR" sz="2000" dirty="0">
                <a:cs typeface="B Nazanin" panose="00000400000000000000" pitchFamily="2" charset="-78"/>
              </a:rPr>
              <a:t>ییامدهای تحمل پایین پریشانی: اضطراب، نگرانی و رفتارهای وارسی</a:t>
            </a:r>
          </a:p>
        </p:txBody>
      </p:sp>
      <p:sp>
        <p:nvSpPr>
          <p:cNvPr id="4" name="Slide Number Placeholder 3">
            <a:extLst>
              <a:ext uri="{FF2B5EF4-FFF2-40B4-BE49-F238E27FC236}">
                <a16:creationId xmlns:a16="http://schemas.microsoft.com/office/drawing/2014/main" id="{BFA81ABA-438D-AE51-2650-21938FCCD576}"/>
              </a:ext>
            </a:extLst>
          </p:cNvPr>
          <p:cNvSpPr>
            <a:spLocks noGrp="1"/>
          </p:cNvSpPr>
          <p:nvPr>
            <p:ph type="sldNum" sz="quarter" idx="12"/>
          </p:nvPr>
        </p:nvSpPr>
        <p:spPr/>
        <p:txBody>
          <a:bodyPr/>
          <a:lstStyle/>
          <a:p>
            <a:fld id="{71766878-3199-4EAB-94E7-2D6D11070E14}" type="slidenum">
              <a:rPr lang="en-US" smtClean="0"/>
              <a:t>4</a:t>
            </a:fld>
            <a:endParaRPr lang="en-US" dirty="0"/>
          </a:p>
        </p:txBody>
      </p:sp>
    </p:spTree>
    <p:extLst>
      <p:ext uri="{BB962C8B-B14F-4D97-AF65-F5344CB8AC3E}">
        <p14:creationId xmlns:p14="http://schemas.microsoft.com/office/powerpoint/2010/main" val="2368095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1326336" y="8399"/>
            <a:ext cx="731583" cy="6870787"/>
          </a:xfrm>
          <a:prstGeom prst="rect">
            <a:avLst/>
          </a:prstGeom>
        </p:spPr>
      </p:pic>
      <p:sp>
        <p:nvSpPr>
          <p:cNvPr id="5" name="Rectangle 4"/>
          <p:cNvSpPr/>
          <p:nvPr/>
        </p:nvSpPr>
        <p:spPr>
          <a:xfrm>
            <a:off x="8110280" y="318254"/>
            <a:ext cx="3252815" cy="707886"/>
          </a:xfrm>
          <a:prstGeom prst="rect">
            <a:avLst/>
          </a:prstGeom>
        </p:spPr>
        <p:txBody>
          <a:bodyPr wrap="none">
            <a:spAutoFit/>
          </a:bodyPr>
          <a:lstStyle/>
          <a:p>
            <a:pPr algn="ctr"/>
            <a:r>
              <a:rPr lang="fa-IR" sz="4000" b="1" dirty="0">
                <a:cs typeface="B Mitra" panose="00000400000000000000" pitchFamily="2" charset="-78"/>
              </a:rPr>
              <a:t>ضرورت پژوهش </a:t>
            </a:r>
          </a:p>
        </p:txBody>
      </p:sp>
      <p:sp>
        <p:nvSpPr>
          <p:cNvPr id="2" name="Slide Number Placeholder 1">
            <a:extLst>
              <a:ext uri="{FF2B5EF4-FFF2-40B4-BE49-F238E27FC236}">
                <a16:creationId xmlns:a16="http://schemas.microsoft.com/office/drawing/2014/main" id="{D61795C9-A516-7FEF-2780-E84D9C298073}"/>
              </a:ext>
            </a:extLst>
          </p:cNvPr>
          <p:cNvSpPr>
            <a:spLocks noGrp="1"/>
          </p:cNvSpPr>
          <p:nvPr>
            <p:ph type="sldNum" sz="quarter" idx="12"/>
          </p:nvPr>
        </p:nvSpPr>
        <p:spPr/>
        <p:txBody>
          <a:bodyPr/>
          <a:lstStyle/>
          <a:p>
            <a:fld id="{71766878-3199-4EAB-94E7-2D6D11070E14}" type="slidenum">
              <a:rPr lang="en-US" smtClean="0"/>
              <a:t>5</a:t>
            </a:fld>
            <a:endParaRPr lang="en-US" dirty="0"/>
          </a:p>
        </p:txBody>
      </p:sp>
      <p:sp>
        <p:nvSpPr>
          <p:cNvPr id="7" name="TextBox 6">
            <a:extLst>
              <a:ext uri="{FF2B5EF4-FFF2-40B4-BE49-F238E27FC236}">
                <a16:creationId xmlns:a16="http://schemas.microsoft.com/office/drawing/2014/main" id="{5E90D9EE-52E1-BFE4-DC16-F2127A0CD525}"/>
              </a:ext>
            </a:extLst>
          </p:cNvPr>
          <p:cNvSpPr txBox="1"/>
          <p:nvPr/>
        </p:nvSpPr>
        <p:spPr>
          <a:xfrm>
            <a:off x="436228" y="1475253"/>
            <a:ext cx="10570477" cy="3285515"/>
          </a:xfrm>
          <a:prstGeom prst="rect">
            <a:avLst/>
          </a:prstGeom>
          <a:noFill/>
        </p:spPr>
        <p:txBody>
          <a:bodyPr wrap="square">
            <a:spAutoFit/>
          </a:bodyPr>
          <a:lstStyle/>
          <a:p>
            <a:pPr marL="171450" indent="-171450" algn="just" rtl="1">
              <a:lnSpc>
                <a:spcPct val="150000"/>
              </a:lnSpc>
              <a:spcAft>
                <a:spcPts val="1000"/>
              </a:spcAft>
              <a:buSzPct val="20000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fa-IR" sz="2000" dirty="0">
                <a:cs typeface="B Nazanin" panose="00000400000000000000" pitchFamily="2" charset="-78"/>
              </a:rPr>
              <a:t>اختلال بدریخت انگاری با اشتغال ذهنی مفرط به نقص‌های واقعی یا خیالی در ظاهر، موجب کاهش کیفیت زندگی و بروز مشکلات روانی و اجتماعی از جمله افسردگی و انزوا می‌شود. با وجود پیامدهای جدی این اختلال، مطالعات معتبر و جامع در ایران بسیار محدود است و اطلاعات دقیقی درباره شیوع و عوامل مؤثر آن در دسترس نیست</a:t>
            </a:r>
            <a:r>
              <a:rPr lang="en-US" sz="2000" dirty="0">
                <a:cs typeface="B Nazanin" panose="00000400000000000000" pitchFamily="2" charset="-78"/>
              </a:rPr>
              <a:t> </a:t>
            </a:r>
            <a:r>
              <a:rPr lang="fa-IR" sz="2000" dirty="0">
                <a:cs typeface="B Nazanin" panose="00000400000000000000" pitchFamily="2" charset="-78"/>
              </a:rPr>
              <a:t>با توجه به جمعیت جوان کشور و اهمیت سلامت روان به‌ویژه در دانشجویان که در معرض این اختلال هستند، بررسی عوامل مرتبط با بدریخت انگاری</a:t>
            </a:r>
            <a:r>
              <a:rPr lang="ar-SA" sz="2000" dirty="0">
                <a:cs typeface="B Nazanin" panose="00000400000000000000" pitchFamily="2" charset="-78"/>
              </a:rPr>
              <a:t> مانند رفتارهای وارسی بدنی، سوء تعبیر منفی و تحمل پریشانی به پیشگیری، تشخیص به موقع و درمان بهتر کمک می‌کند</a:t>
            </a:r>
            <a:r>
              <a:rPr lang="en-US" sz="2000" dirty="0">
                <a:cs typeface="B Nazanin" panose="00000400000000000000" pitchFamily="2" charset="-78"/>
              </a:rPr>
              <a:t> </a:t>
            </a:r>
            <a:r>
              <a:rPr lang="ar-SA" sz="2000" dirty="0">
                <a:cs typeface="B Nazanin" panose="00000400000000000000" pitchFamily="2" charset="-78"/>
              </a:rPr>
              <a:t>از طریق پژوهش هایی از این دست می‌توان با کاهش اشتغال و درگیری ذهنی این افراد و تمرکز به رشد روانی سلامت روان را در این افراد افزایش داد هم چنین همبودی بالای صفت بدشکلی بدن با سایر اختلالات بررسی و تحقیق در مورد همه گیرشناسی و همبودی این اختلال دارای اهمیت خاصی است</a:t>
            </a:r>
            <a:r>
              <a:rPr lang="fa-IR" sz="2000" dirty="0">
                <a:cs typeface="B Nazanin" panose="00000400000000000000" pitchFamily="2" charset="-78"/>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21992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1313840" y="0"/>
            <a:ext cx="720000" cy="6857999"/>
            <a:chOff x="146475" y="272"/>
            <a:chExt cx="720000" cy="821252"/>
          </a:xfrm>
        </p:grpSpPr>
        <p:sp>
          <p:nvSpPr>
            <p:cNvPr id="6" name="Rectangle 5"/>
            <p:cNvSpPr/>
            <p:nvPr/>
          </p:nvSpPr>
          <p:spPr>
            <a:xfrm>
              <a:off x="146475" y="272"/>
              <a:ext cx="720000" cy="821252"/>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p:cNvSpPr txBox="1"/>
            <p:nvPr/>
          </p:nvSpPr>
          <p:spPr>
            <a:xfrm>
              <a:off x="146475" y="272"/>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8" name="Rectangle 7"/>
          <p:cNvSpPr/>
          <p:nvPr/>
        </p:nvSpPr>
        <p:spPr>
          <a:xfrm>
            <a:off x="6592261" y="205227"/>
            <a:ext cx="4479111" cy="707886"/>
          </a:xfrm>
          <a:prstGeom prst="rect">
            <a:avLst/>
          </a:prstGeom>
        </p:spPr>
        <p:txBody>
          <a:bodyPr wrap="none">
            <a:spAutoFit/>
          </a:bodyPr>
          <a:lstStyle/>
          <a:p>
            <a:pPr algn="ctr"/>
            <a:r>
              <a:rPr lang="fa-IR" sz="4000" b="1" dirty="0">
                <a:cs typeface="B Mitra" panose="00000400000000000000" pitchFamily="2" charset="-78"/>
              </a:rPr>
              <a:t>اهداف وسوالات پژوهش </a:t>
            </a:r>
          </a:p>
        </p:txBody>
      </p:sp>
      <p:sp>
        <p:nvSpPr>
          <p:cNvPr id="2" name="Slide Number Placeholder 1">
            <a:extLst>
              <a:ext uri="{FF2B5EF4-FFF2-40B4-BE49-F238E27FC236}">
                <a16:creationId xmlns:a16="http://schemas.microsoft.com/office/drawing/2014/main" id="{95EBF3A1-B1D0-20D0-E6A5-70F6A44D52C1}"/>
              </a:ext>
            </a:extLst>
          </p:cNvPr>
          <p:cNvSpPr>
            <a:spLocks noGrp="1"/>
          </p:cNvSpPr>
          <p:nvPr>
            <p:ph type="sldNum" sz="quarter" idx="12"/>
          </p:nvPr>
        </p:nvSpPr>
        <p:spPr/>
        <p:txBody>
          <a:bodyPr/>
          <a:lstStyle/>
          <a:p>
            <a:fld id="{71766878-3199-4EAB-94E7-2D6D11070E14}" type="slidenum">
              <a:rPr lang="en-US" smtClean="0"/>
              <a:t>6</a:t>
            </a:fld>
            <a:endParaRPr lang="en-US" dirty="0"/>
          </a:p>
        </p:txBody>
      </p:sp>
      <p:sp>
        <p:nvSpPr>
          <p:cNvPr id="4" name="TextBox 3">
            <a:extLst>
              <a:ext uri="{FF2B5EF4-FFF2-40B4-BE49-F238E27FC236}">
                <a16:creationId xmlns:a16="http://schemas.microsoft.com/office/drawing/2014/main" id="{020DCD29-4745-00C9-9E40-D759E04EBB91}"/>
              </a:ext>
            </a:extLst>
          </p:cNvPr>
          <p:cNvSpPr txBox="1"/>
          <p:nvPr/>
        </p:nvSpPr>
        <p:spPr>
          <a:xfrm>
            <a:off x="771787" y="1324577"/>
            <a:ext cx="10299584" cy="4208844"/>
          </a:xfrm>
          <a:prstGeom prst="rect">
            <a:avLst/>
          </a:prstGeom>
          <a:noFill/>
        </p:spPr>
        <p:txBody>
          <a:bodyPr wrap="square">
            <a:spAutoFit/>
          </a:bodyPr>
          <a:lstStyle/>
          <a:p>
            <a:pPr marL="342900" indent="-342900" algn="just" rtl="1">
              <a:lnSpc>
                <a:spcPct val="150000"/>
              </a:lnSpc>
              <a:buFont typeface="Wingdings" panose="05000000000000000000" pitchFamily="2" charset="2"/>
              <a:buChar char="ü"/>
            </a:pPr>
            <a:r>
              <a:rPr lang="fa-IR" sz="2000" dirty="0">
                <a:cs typeface="B Nazanin" panose="00000400000000000000" pitchFamily="2" charset="-78"/>
              </a:rPr>
              <a:t>هدف اصلی </a:t>
            </a:r>
          </a:p>
          <a:p>
            <a:pPr algn="just" rtl="1">
              <a:lnSpc>
                <a:spcPct val="150000"/>
              </a:lnSpc>
            </a:pPr>
            <a:r>
              <a:rPr lang="fa-IR" sz="2000" dirty="0">
                <a:cs typeface="B Nazanin" panose="00000400000000000000" pitchFamily="2" charset="-78"/>
              </a:rPr>
              <a:t>تعیین رابطه رفتار وارسی بدنی با عدم تحمل پریشانی به واسطه سوء تعبیر منفی نشانه های بدنی در افراد مبتلا به نشانه های بدریخت انگاری بدنی</a:t>
            </a:r>
          </a:p>
          <a:p>
            <a:pPr algn="just" rtl="1">
              <a:lnSpc>
                <a:spcPct val="150000"/>
              </a:lnSpc>
            </a:pPr>
            <a:endParaRPr lang="fa-IR" sz="2000" dirty="0">
              <a:cs typeface="B Nazanin" panose="00000400000000000000" pitchFamily="2" charset="-78"/>
            </a:endParaRPr>
          </a:p>
          <a:p>
            <a:pPr algn="just" rtl="1">
              <a:lnSpc>
                <a:spcPct val="150000"/>
              </a:lnSpc>
            </a:pPr>
            <a:endParaRPr lang="fa-IR" sz="2000" dirty="0">
              <a:cs typeface="B Nazanin" panose="00000400000000000000" pitchFamily="2" charset="-78"/>
            </a:endParaRPr>
          </a:p>
          <a:p>
            <a:pPr marL="342900" indent="-342900" algn="just" rtl="1">
              <a:lnSpc>
                <a:spcPct val="150000"/>
              </a:lnSpc>
              <a:buFont typeface="Wingdings" panose="05000000000000000000" pitchFamily="2" charset="2"/>
              <a:buChar char="ü"/>
            </a:pPr>
            <a:r>
              <a:rPr lang="fa-IR" sz="2000" dirty="0">
                <a:cs typeface="B Nazanin" panose="00000400000000000000" pitchFamily="2" charset="-78"/>
              </a:rPr>
              <a:t>هدف فرعی </a:t>
            </a:r>
          </a:p>
          <a:p>
            <a:pPr algn="just" rtl="1">
              <a:lnSpc>
                <a:spcPct val="150000"/>
              </a:lnSpc>
            </a:pPr>
            <a:r>
              <a:rPr lang="fa-IR" sz="2000" dirty="0">
                <a:cs typeface="B Nazanin" panose="00000400000000000000" pitchFamily="2" charset="-78"/>
              </a:rPr>
              <a:t>•	بررسی رابطه رفتار وارسی بدنی با عدم تحمل پریشانی</a:t>
            </a:r>
          </a:p>
          <a:p>
            <a:pPr algn="just" rtl="1">
              <a:lnSpc>
                <a:spcPct val="150000"/>
              </a:lnSpc>
            </a:pPr>
            <a:r>
              <a:rPr lang="fa-IR" sz="2000" dirty="0">
                <a:cs typeface="B Nazanin" panose="00000400000000000000" pitchFamily="2" charset="-78"/>
              </a:rPr>
              <a:t>•	بررسی رابطه رفتار وارسی بدنی با سوء تعبیر منفی نشانه‌های بدنی</a:t>
            </a:r>
          </a:p>
          <a:p>
            <a:pPr algn="just" rtl="1">
              <a:lnSpc>
                <a:spcPct val="150000"/>
              </a:lnSpc>
            </a:pPr>
            <a:r>
              <a:rPr lang="fa-IR" sz="2000" dirty="0">
                <a:cs typeface="B Nazanin" panose="00000400000000000000" pitchFamily="2" charset="-78"/>
              </a:rPr>
              <a:t>•	بررسی رابطه سوء تعبیر منفی نشانه‌های بدنی با عدم تحمل پریشانی</a:t>
            </a:r>
          </a:p>
        </p:txBody>
      </p:sp>
    </p:spTree>
    <p:extLst>
      <p:ext uri="{BB962C8B-B14F-4D97-AF65-F5344CB8AC3E}">
        <p14:creationId xmlns:p14="http://schemas.microsoft.com/office/powerpoint/2010/main" val="2348013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1313840" y="0"/>
            <a:ext cx="720000" cy="6857999"/>
            <a:chOff x="146475" y="272"/>
            <a:chExt cx="720000" cy="821252"/>
          </a:xfrm>
        </p:grpSpPr>
        <p:sp>
          <p:nvSpPr>
            <p:cNvPr id="6" name="Rectangle 5"/>
            <p:cNvSpPr/>
            <p:nvPr/>
          </p:nvSpPr>
          <p:spPr>
            <a:xfrm>
              <a:off x="146475" y="272"/>
              <a:ext cx="720000" cy="821252"/>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p:cNvSpPr txBox="1"/>
            <p:nvPr/>
          </p:nvSpPr>
          <p:spPr>
            <a:xfrm>
              <a:off x="146475" y="272"/>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8" name="Rectangle 7"/>
          <p:cNvSpPr/>
          <p:nvPr/>
        </p:nvSpPr>
        <p:spPr>
          <a:xfrm>
            <a:off x="6592260" y="243180"/>
            <a:ext cx="4479111" cy="707886"/>
          </a:xfrm>
          <a:prstGeom prst="rect">
            <a:avLst/>
          </a:prstGeom>
        </p:spPr>
        <p:txBody>
          <a:bodyPr wrap="none">
            <a:spAutoFit/>
          </a:bodyPr>
          <a:lstStyle/>
          <a:p>
            <a:pPr algn="ctr"/>
            <a:r>
              <a:rPr lang="fa-IR" sz="4000" b="1" dirty="0">
                <a:cs typeface="B Mitra" panose="00000400000000000000" pitchFamily="2" charset="-78"/>
              </a:rPr>
              <a:t>سوالات واهداف پژوهش </a:t>
            </a:r>
          </a:p>
        </p:txBody>
      </p:sp>
      <p:sp>
        <p:nvSpPr>
          <p:cNvPr id="2" name="Slide Number Placeholder 1">
            <a:extLst>
              <a:ext uri="{FF2B5EF4-FFF2-40B4-BE49-F238E27FC236}">
                <a16:creationId xmlns:a16="http://schemas.microsoft.com/office/drawing/2014/main" id="{95EBF3A1-B1D0-20D0-E6A5-70F6A44D52C1}"/>
              </a:ext>
            </a:extLst>
          </p:cNvPr>
          <p:cNvSpPr>
            <a:spLocks noGrp="1"/>
          </p:cNvSpPr>
          <p:nvPr>
            <p:ph type="sldNum" sz="quarter" idx="12"/>
          </p:nvPr>
        </p:nvSpPr>
        <p:spPr/>
        <p:txBody>
          <a:bodyPr/>
          <a:lstStyle/>
          <a:p>
            <a:fld id="{71766878-3199-4EAB-94E7-2D6D11070E14}" type="slidenum">
              <a:rPr lang="en-US" smtClean="0"/>
              <a:t>7</a:t>
            </a:fld>
            <a:endParaRPr lang="en-US" dirty="0"/>
          </a:p>
        </p:txBody>
      </p:sp>
      <p:sp>
        <p:nvSpPr>
          <p:cNvPr id="4" name="TextBox 3">
            <a:extLst>
              <a:ext uri="{FF2B5EF4-FFF2-40B4-BE49-F238E27FC236}">
                <a16:creationId xmlns:a16="http://schemas.microsoft.com/office/drawing/2014/main" id="{020DCD29-4745-00C9-9E40-D759E04EBB91}"/>
              </a:ext>
            </a:extLst>
          </p:cNvPr>
          <p:cNvSpPr txBox="1"/>
          <p:nvPr/>
        </p:nvSpPr>
        <p:spPr>
          <a:xfrm>
            <a:off x="771787" y="1039351"/>
            <a:ext cx="10299584" cy="5593839"/>
          </a:xfrm>
          <a:prstGeom prst="rect">
            <a:avLst/>
          </a:prstGeom>
          <a:noFill/>
        </p:spPr>
        <p:txBody>
          <a:bodyPr wrap="square">
            <a:spAutoFit/>
          </a:bodyPr>
          <a:lstStyle/>
          <a:p>
            <a:pPr marL="342900" indent="-342900" algn="just" rtl="1">
              <a:lnSpc>
                <a:spcPct val="150000"/>
              </a:lnSpc>
              <a:buFont typeface="Wingdings" panose="05000000000000000000" pitchFamily="2" charset="2"/>
              <a:buChar char="ü"/>
            </a:pPr>
            <a:r>
              <a:rPr lang="fa-IR" sz="2000" b="1" dirty="0">
                <a:cs typeface="B Nazanin" panose="00000400000000000000" pitchFamily="2" charset="-78"/>
              </a:rPr>
              <a:t>فرضیات</a:t>
            </a:r>
          </a:p>
          <a:p>
            <a:pPr algn="just" rtl="1">
              <a:lnSpc>
                <a:spcPct val="150000"/>
              </a:lnSpc>
            </a:pPr>
            <a:r>
              <a:rPr lang="fa-IR" sz="2000" dirty="0">
                <a:cs typeface="B Nazanin" panose="00000400000000000000" pitchFamily="2" charset="-78"/>
              </a:rPr>
              <a:t>1.رفتار وارسی بدنی با عدم تحمل پریشانی رابطه مستقیم دارد.</a:t>
            </a:r>
          </a:p>
          <a:p>
            <a:pPr algn="just" rtl="1">
              <a:lnSpc>
                <a:spcPct val="150000"/>
              </a:lnSpc>
            </a:pPr>
            <a:r>
              <a:rPr lang="fa-IR" sz="2000" dirty="0">
                <a:cs typeface="B Nazanin" panose="00000400000000000000" pitchFamily="2" charset="-78"/>
              </a:rPr>
              <a:t>2.رفتار وارسی بدنی با سوء تعبیر منفی نشانه‌های بدنی رابطه مستقیم دارد.</a:t>
            </a:r>
          </a:p>
          <a:p>
            <a:pPr algn="just" rtl="1">
              <a:lnSpc>
                <a:spcPct val="150000"/>
              </a:lnSpc>
            </a:pPr>
            <a:r>
              <a:rPr lang="fa-IR" sz="2000" dirty="0">
                <a:cs typeface="B Nazanin" panose="00000400000000000000" pitchFamily="2" charset="-78"/>
              </a:rPr>
              <a:t>3.سوء تعبیر منفی نشانه‌های بدنی با عدم تحمل پریشانی رابطه مستقیم دارد</a:t>
            </a:r>
            <a:r>
              <a:rPr lang="en-US" sz="2000" dirty="0">
                <a:cs typeface="B Nazanin" panose="00000400000000000000" pitchFamily="2" charset="-78"/>
              </a:rPr>
              <a:t>.</a:t>
            </a:r>
            <a:endParaRPr lang="fa-IR" sz="2000" dirty="0">
              <a:cs typeface="B Nazanin" panose="00000400000000000000" pitchFamily="2" charset="-78"/>
            </a:endParaRPr>
          </a:p>
          <a:p>
            <a:pPr algn="just" rtl="1">
              <a:lnSpc>
                <a:spcPct val="150000"/>
              </a:lnSpc>
            </a:pPr>
            <a:endParaRPr lang="fa-IR" sz="2000" dirty="0">
              <a:cs typeface="B Nazanin" panose="00000400000000000000" pitchFamily="2" charset="-78"/>
            </a:endParaRPr>
          </a:p>
          <a:p>
            <a:pPr marL="342900" indent="-342900" algn="just" rtl="1">
              <a:lnSpc>
                <a:spcPct val="150000"/>
              </a:lnSpc>
              <a:buFont typeface="Wingdings" panose="05000000000000000000" pitchFamily="2" charset="2"/>
              <a:buChar char="ü"/>
            </a:pPr>
            <a:r>
              <a:rPr lang="fa-IR" sz="2000" b="1" dirty="0">
                <a:cs typeface="B Nazanin" panose="00000400000000000000" pitchFamily="2" charset="-78"/>
              </a:rPr>
              <a:t>سوال پژوهش</a:t>
            </a:r>
          </a:p>
          <a:p>
            <a:pPr algn="just" rtl="1">
              <a:lnSpc>
                <a:spcPct val="150000"/>
              </a:lnSpc>
            </a:pPr>
            <a:r>
              <a:rPr lang="fa-IR" sz="2000" dirty="0">
                <a:cs typeface="B Nazanin" panose="00000400000000000000" pitchFamily="2" charset="-78"/>
              </a:rPr>
              <a:t>آیا بین رفتار وارسی بدنی و عدم تحمل پریشانی به واسطه سوء تعبیر منفی نشانه‌های بدنی در افراد مبتلا به نشانه‌های بدریخت انگاری بدن رابطه وجود دارد؟</a:t>
            </a:r>
          </a:p>
          <a:p>
            <a:pPr algn="just" rtl="1">
              <a:lnSpc>
                <a:spcPct val="150000"/>
              </a:lnSpc>
            </a:pPr>
            <a:endParaRPr lang="fa-IR" sz="2000" dirty="0">
              <a:cs typeface="B Nazanin" panose="00000400000000000000" pitchFamily="2" charset="-78"/>
            </a:endParaRPr>
          </a:p>
          <a:p>
            <a:pPr marL="342900" indent="-342900" algn="just" rtl="1">
              <a:lnSpc>
                <a:spcPct val="150000"/>
              </a:lnSpc>
              <a:buFont typeface="Wingdings" panose="05000000000000000000" pitchFamily="2" charset="2"/>
              <a:buChar char="ü"/>
            </a:pPr>
            <a:r>
              <a:rPr lang="fa-IR" sz="2000" b="1" dirty="0">
                <a:cs typeface="B Nazanin" panose="00000400000000000000" pitchFamily="2" charset="-78"/>
              </a:rPr>
              <a:t>متغیرهای پژوهش</a:t>
            </a:r>
          </a:p>
          <a:p>
            <a:pPr algn="just" rtl="1">
              <a:lnSpc>
                <a:spcPct val="150000"/>
              </a:lnSpc>
            </a:pPr>
            <a:r>
              <a:rPr lang="fa-IR" sz="2000" dirty="0">
                <a:cs typeface="B Nazanin" panose="00000400000000000000" pitchFamily="2" charset="-78"/>
              </a:rPr>
              <a:t>متغیر پیش بین: رفتار وارسی بدنی                     متغیر ملاک: عدم تحمل پریشانی                 متغیر میانجی : سوء تعبیر منفی </a:t>
            </a:r>
          </a:p>
          <a:p>
            <a:pPr algn="just" rtl="1">
              <a:lnSpc>
                <a:spcPct val="150000"/>
              </a:lnSpc>
            </a:pPr>
            <a:endParaRPr lang="fa-IR" sz="2000" dirty="0">
              <a:cs typeface="B Nazanin" panose="00000400000000000000" pitchFamily="2" charset="-78"/>
            </a:endParaRPr>
          </a:p>
        </p:txBody>
      </p:sp>
    </p:spTree>
    <p:extLst>
      <p:ext uri="{BB962C8B-B14F-4D97-AF65-F5344CB8AC3E}">
        <p14:creationId xmlns:p14="http://schemas.microsoft.com/office/powerpoint/2010/main" val="4238489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5" name="Group 4"/>
          <p:cNvGrpSpPr/>
          <p:nvPr/>
        </p:nvGrpSpPr>
        <p:grpSpPr>
          <a:xfrm>
            <a:off x="11313840" y="0"/>
            <a:ext cx="720000" cy="6857999"/>
            <a:chOff x="146475" y="272"/>
            <a:chExt cx="720000" cy="821252"/>
          </a:xfrm>
        </p:grpSpPr>
        <p:sp>
          <p:nvSpPr>
            <p:cNvPr id="6" name="Rectangle 5"/>
            <p:cNvSpPr/>
            <p:nvPr/>
          </p:nvSpPr>
          <p:spPr>
            <a:xfrm>
              <a:off x="146475" y="272"/>
              <a:ext cx="720000" cy="821252"/>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p:cNvSpPr txBox="1"/>
            <p:nvPr/>
          </p:nvSpPr>
          <p:spPr>
            <a:xfrm>
              <a:off x="146475" y="272"/>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9" name="Rectangle 8"/>
          <p:cNvSpPr/>
          <p:nvPr/>
        </p:nvSpPr>
        <p:spPr>
          <a:xfrm>
            <a:off x="7598036" y="102969"/>
            <a:ext cx="3539752" cy="938719"/>
          </a:xfrm>
          <a:prstGeom prst="rect">
            <a:avLst/>
          </a:prstGeom>
        </p:spPr>
        <p:txBody>
          <a:bodyPr wrap="none">
            <a:spAutoFit/>
          </a:bodyPr>
          <a:lstStyle/>
          <a:p>
            <a:pPr algn="just" rtl="1">
              <a:lnSpc>
                <a:spcPct val="150000"/>
              </a:lnSpc>
            </a:pPr>
            <a:r>
              <a:rPr lang="fa-IR" sz="4000" b="1" dirty="0">
                <a:cs typeface="B Mitra" panose="00000400000000000000" pitchFamily="2" charset="-78"/>
              </a:rPr>
              <a:t>پیشینه ی پژوهش  </a:t>
            </a:r>
          </a:p>
        </p:txBody>
      </p:sp>
      <p:sp>
        <p:nvSpPr>
          <p:cNvPr id="2" name="Slide Number Placeholder 1">
            <a:extLst>
              <a:ext uri="{FF2B5EF4-FFF2-40B4-BE49-F238E27FC236}">
                <a16:creationId xmlns:a16="http://schemas.microsoft.com/office/drawing/2014/main" id="{6492B960-0977-879C-C6B8-3D8E93F59854}"/>
              </a:ext>
            </a:extLst>
          </p:cNvPr>
          <p:cNvSpPr>
            <a:spLocks noGrp="1"/>
          </p:cNvSpPr>
          <p:nvPr>
            <p:ph type="sldNum" sz="quarter" idx="12"/>
          </p:nvPr>
        </p:nvSpPr>
        <p:spPr/>
        <p:txBody>
          <a:bodyPr/>
          <a:lstStyle/>
          <a:p>
            <a:fld id="{71766878-3199-4EAB-94E7-2D6D11070E14}" type="slidenum">
              <a:rPr lang="en-US" smtClean="0"/>
              <a:t>8</a:t>
            </a:fld>
            <a:endParaRPr lang="en-US" dirty="0"/>
          </a:p>
        </p:txBody>
      </p:sp>
      <p:sp>
        <p:nvSpPr>
          <p:cNvPr id="8" name="TextBox 7">
            <a:extLst>
              <a:ext uri="{FF2B5EF4-FFF2-40B4-BE49-F238E27FC236}">
                <a16:creationId xmlns:a16="http://schemas.microsoft.com/office/drawing/2014/main" id="{DD19E56B-7642-F1AF-28E3-BAA634035903}"/>
              </a:ext>
            </a:extLst>
          </p:cNvPr>
          <p:cNvSpPr txBox="1"/>
          <p:nvPr/>
        </p:nvSpPr>
        <p:spPr>
          <a:xfrm>
            <a:off x="2397858" y="1229807"/>
            <a:ext cx="8546983" cy="2199192"/>
          </a:xfrm>
          <a:prstGeom prst="rect">
            <a:avLst/>
          </a:prstGeom>
          <a:noFill/>
        </p:spPr>
        <p:txBody>
          <a:bodyPr wrap="square">
            <a:spAutoFit/>
          </a:bodyPr>
          <a:lstStyle>
            <a:defPPr>
              <a:defRPr lang="en-US"/>
            </a:defPPr>
            <a:lvl1pPr algn="r">
              <a:lnSpc>
                <a:spcPct val="115000"/>
              </a:lnSpc>
              <a:spcAft>
                <a:spcPts val="1000"/>
              </a:spcAft>
              <a:defRPr sz="1100">
                <a:effectLst/>
                <a:latin typeface="Calibri" panose="020F0502020204030204" pitchFamily="34" charset="0"/>
                <a:ea typeface="Calibri" panose="020F0502020204030204" pitchFamily="34" charset="0"/>
                <a:cs typeface="Arial" panose="020B0604020202020204" pitchFamily="34" charset="0"/>
              </a:defRPr>
            </a:lvl1pPr>
          </a:lstStyle>
          <a:p>
            <a:pPr marL="342900" indent="-342900" algn="just" rtl="1">
              <a:buFont typeface="Wingdings" panose="05000000000000000000" pitchFamily="2" charset="2"/>
              <a:buChar char="ü"/>
            </a:pPr>
            <a:r>
              <a:rPr lang="fa-IR" sz="2000" dirty="0">
                <a:cs typeface="B Nazanin" panose="00000400000000000000" pitchFamily="2" charset="-78"/>
              </a:rPr>
              <a:t>تاریخچه بدریخت انگاری بدنی و تعریف اختلال</a:t>
            </a:r>
          </a:p>
          <a:p>
            <a:pPr marL="342900" indent="-342900" algn="just" rtl="1">
              <a:buFont typeface="Wingdings" panose="05000000000000000000" pitchFamily="2" charset="2"/>
              <a:buChar char="ü"/>
            </a:pPr>
            <a:r>
              <a:rPr lang="fa-IR" sz="2000" dirty="0">
                <a:cs typeface="B Nazanin" panose="00000400000000000000" pitchFamily="2" charset="-78"/>
              </a:rPr>
              <a:t>رابطه بین سوء تعبیرنشانه های منفی و عدم تحمل پریشانی</a:t>
            </a:r>
          </a:p>
          <a:p>
            <a:pPr marL="342900" indent="-342900" algn="just" rtl="1">
              <a:buFont typeface="Wingdings" panose="05000000000000000000" pitchFamily="2" charset="2"/>
              <a:buChar char="ü"/>
            </a:pPr>
            <a:r>
              <a:rPr lang="fa-IR" sz="2000" dirty="0">
                <a:cs typeface="B Nazanin" panose="00000400000000000000" pitchFamily="2" charset="-78"/>
              </a:rPr>
              <a:t> عدم تحمل پریشانی ونشانه های بدریخت انگاری</a:t>
            </a:r>
          </a:p>
          <a:p>
            <a:pPr marL="342900" indent="-342900" algn="just" rtl="1">
              <a:buFont typeface="Wingdings" panose="05000000000000000000" pitchFamily="2" charset="2"/>
              <a:buChar char="ü"/>
            </a:pPr>
            <a:r>
              <a:rPr lang="fa-IR" sz="2000" dirty="0">
                <a:cs typeface="B Nazanin" panose="00000400000000000000" pitchFamily="2" charset="-78"/>
              </a:rPr>
              <a:t>رابطه بین سوء تعبیرنشانه های منفی و عدم تحمل پریشانی</a:t>
            </a:r>
            <a:endParaRPr lang="en-US" sz="2000" dirty="0">
              <a:cs typeface="B Nazanin" panose="00000400000000000000" pitchFamily="2" charset="-78"/>
            </a:endParaRPr>
          </a:p>
          <a:p>
            <a:pPr marL="171450" indent="-171450" algn="just" rtl="1">
              <a:buFont typeface="Wingdings" panose="05000000000000000000" pitchFamily="2" charset="2"/>
              <a:buChar char="ü"/>
            </a:pPr>
            <a:endParaRPr lang="fa-IR" dirty="0">
              <a:cs typeface="B Nazanin" panose="00000400000000000000" pitchFamily="2" charset="-78"/>
            </a:endParaRPr>
          </a:p>
        </p:txBody>
      </p:sp>
    </p:spTree>
    <p:extLst>
      <p:ext uri="{BB962C8B-B14F-4D97-AF65-F5344CB8AC3E}">
        <p14:creationId xmlns:p14="http://schemas.microsoft.com/office/powerpoint/2010/main" val="2936708062"/>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1313840" y="0"/>
            <a:ext cx="720000" cy="6857999"/>
            <a:chOff x="146475" y="272"/>
            <a:chExt cx="720000" cy="821252"/>
          </a:xfrm>
          <a:solidFill>
            <a:srgbClr val="4472C4"/>
          </a:solidFill>
        </p:grpSpPr>
        <p:sp>
          <p:nvSpPr>
            <p:cNvPr id="6" name="Rectangle 5"/>
            <p:cNvSpPr/>
            <p:nvPr/>
          </p:nvSpPr>
          <p:spPr>
            <a:xfrm>
              <a:off x="146475" y="272"/>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p:cNvSpPr txBox="1"/>
            <p:nvPr/>
          </p:nvSpPr>
          <p:spPr>
            <a:xfrm>
              <a:off x="146475" y="272"/>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8" name="Rectangle 7"/>
          <p:cNvSpPr/>
          <p:nvPr/>
        </p:nvSpPr>
        <p:spPr>
          <a:xfrm>
            <a:off x="8221663" y="443404"/>
            <a:ext cx="3092513" cy="707886"/>
          </a:xfrm>
          <a:prstGeom prst="rect">
            <a:avLst/>
          </a:prstGeom>
        </p:spPr>
        <p:txBody>
          <a:bodyPr wrap="none">
            <a:spAutoFit/>
          </a:bodyPr>
          <a:lstStyle/>
          <a:p>
            <a:r>
              <a:rPr lang="fa-IR" sz="4000" b="1" dirty="0">
                <a:cs typeface="B Mitra" panose="00000400000000000000" pitchFamily="2" charset="-78"/>
              </a:rPr>
              <a:t>پیشینه ی تحقیق</a:t>
            </a:r>
          </a:p>
        </p:txBody>
      </p:sp>
      <p:graphicFrame>
        <p:nvGraphicFramePr>
          <p:cNvPr id="3" name="Table 2"/>
          <p:cNvGraphicFramePr>
            <a:graphicFrameLocks noGrp="1"/>
          </p:cNvGraphicFramePr>
          <p:nvPr>
            <p:extLst>
              <p:ext uri="{D42A27DB-BD31-4B8C-83A1-F6EECF244321}">
                <p14:modId xmlns:p14="http://schemas.microsoft.com/office/powerpoint/2010/main" val="432985984"/>
              </p:ext>
            </p:extLst>
          </p:nvPr>
        </p:nvGraphicFramePr>
        <p:xfrm>
          <a:off x="226504" y="1291905"/>
          <a:ext cx="10993184" cy="5449336"/>
        </p:xfrm>
        <a:graphic>
          <a:graphicData uri="http://schemas.openxmlformats.org/drawingml/2006/table">
            <a:tbl>
              <a:tblPr rtl="1" firstRow="1" bandRow="1">
                <a:tableStyleId>{7DF18680-E054-41AD-8BC1-D1AEF772440D}</a:tableStyleId>
              </a:tblPr>
              <a:tblGrid>
                <a:gridCol w="1068254">
                  <a:extLst>
                    <a:ext uri="{9D8B030D-6E8A-4147-A177-3AD203B41FA5}">
                      <a16:colId xmlns:a16="http://schemas.microsoft.com/office/drawing/2014/main" val="1147664960"/>
                    </a:ext>
                  </a:extLst>
                </a:gridCol>
                <a:gridCol w="2732745">
                  <a:extLst>
                    <a:ext uri="{9D8B030D-6E8A-4147-A177-3AD203B41FA5}">
                      <a16:colId xmlns:a16="http://schemas.microsoft.com/office/drawing/2014/main" val="828054123"/>
                    </a:ext>
                  </a:extLst>
                </a:gridCol>
                <a:gridCol w="931616">
                  <a:extLst>
                    <a:ext uri="{9D8B030D-6E8A-4147-A177-3AD203B41FA5}">
                      <a16:colId xmlns:a16="http://schemas.microsoft.com/office/drawing/2014/main" val="834278548"/>
                    </a:ext>
                  </a:extLst>
                </a:gridCol>
                <a:gridCol w="2658215">
                  <a:extLst>
                    <a:ext uri="{9D8B030D-6E8A-4147-A177-3AD203B41FA5}">
                      <a16:colId xmlns:a16="http://schemas.microsoft.com/office/drawing/2014/main" val="1884485270"/>
                    </a:ext>
                  </a:extLst>
                </a:gridCol>
                <a:gridCol w="3602354">
                  <a:extLst>
                    <a:ext uri="{9D8B030D-6E8A-4147-A177-3AD203B41FA5}">
                      <a16:colId xmlns:a16="http://schemas.microsoft.com/office/drawing/2014/main" val="3034967184"/>
                    </a:ext>
                  </a:extLst>
                </a:gridCol>
              </a:tblGrid>
              <a:tr h="676314">
                <a:tc>
                  <a:txBody>
                    <a:bodyPr/>
                    <a:lstStyle/>
                    <a:p>
                      <a:pPr rtl="1"/>
                      <a:r>
                        <a:rPr lang="fa-IR" sz="2400">
                          <a:cs typeface="B Mitra" panose="00000400000000000000" pitchFamily="2" charset="-78"/>
                        </a:rPr>
                        <a:t>ردیف </a:t>
                      </a:r>
                    </a:p>
                  </a:txBody>
                  <a:tcPr anchor="ctr"/>
                </a:tc>
                <a:tc>
                  <a:txBody>
                    <a:bodyPr/>
                    <a:lstStyle/>
                    <a:p>
                      <a:pPr algn="ctr" rtl="1"/>
                      <a:r>
                        <a:rPr lang="fa-IR" sz="2400">
                          <a:cs typeface="B Mitra" panose="00000400000000000000" pitchFamily="2" charset="-78"/>
                        </a:rPr>
                        <a:t>نویسنده (گان)</a:t>
                      </a:r>
                    </a:p>
                  </a:txBody>
                  <a:tcPr anchor="ctr"/>
                </a:tc>
                <a:tc>
                  <a:txBody>
                    <a:bodyPr/>
                    <a:lstStyle/>
                    <a:p>
                      <a:pPr algn="ctr" rtl="1"/>
                      <a:r>
                        <a:rPr lang="fa-IR" sz="2400">
                          <a:cs typeface="B Mitra" panose="00000400000000000000" pitchFamily="2" charset="-78"/>
                        </a:rPr>
                        <a:t>سال</a:t>
                      </a:r>
                    </a:p>
                  </a:txBody>
                  <a:tcPr anchor="ctr"/>
                </a:tc>
                <a:tc>
                  <a:txBody>
                    <a:bodyPr/>
                    <a:lstStyle/>
                    <a:p>
                      <a:pPr algn="ctr" rtl="1"/>
                      <a:r>
                        <a:rPr lang="fa-IR" sz="2400" dirty="0">
                          <a:cs typeface="B Mitra" panose="00000400000000000000" pitchFamily="2" charset="-78"/>
                        </a:rPr>
                        <a:t>عنوان تحقیق</a:t>
                      </a:r>
                    </a:p>
                  </a:txBody>
                  <a:tcPr anchor="ctr"/>
                </a:tc>
                <a:tc>
                  <a:txBody>
                    <a:bodyPr/>
                    <a:lstStyle/>
                    <a:p>
                      <a:pPr algn="ctr" rtl="1"/>
                      <a:r>
                        <a:rPr lang="fa-IR" sz="2400" dirty="0">
                          <a:cs typeface="B Mitra" panose="00000400000000000000" pitchFamily="2" charset="-78"/>
                        </a:rPr>
                        <a:t>نتیجه</a:t>
                      </a:r>
                    </a:p>
                  </a:txBody>
                  <a:tcPr anchor="ctr"/>
                </a:tc>
                <a:extLst>
                  <a:ext uri="{0D108BD9-81ED-4DB2-BD59-A6C34878D82A}">
                    <a16:rowId xmlns:a16="http://schemas.microsoft.com/office/drawing/2014/main" val="904411187"/>
                  </a:ext>
                </a:extLst>
              </a:tr>
              <a:tr h="1358992">
                <a:tc>
                  <a:txBody>
                    <a:bodyPr/>
                    <a:lstStyle/>
                    <a:p>
                      <a:pPr algn="ctr" rtl="1"/>
                      <a:r>
                        <a:rPr lang="fa-IR" sz="1600" b="0" dirty="0">
                          <a:cs typeface="B Nazanin" panose="00000400000000000000" pitchFamily="2" charset="-78"/>
                        </a:rPr>
                        <a:t>1</a:t>
                      </a:r>
                    </a:p>
                  </a:txBody>
                  <a:tcPr anchor="ctr"/>
                </a:tc>
                <a:tc>
                  <a:txBody>
                    <a:bodyPr/>
                    <a:lstStyle/>
                    <a:p>
                      <a:pPr algn="ctr" rtl="1"/>
                      <a:r>
                        <a:rPr lang="fa-IR" sz="1600" b="0" kern="1200" dirty="0">
                          <a:solidFill>
                            <a:schemeClr val="dk1"/>
                          </a:solidFill>
                          <a:effectLst/>
                          <a:latin typeface="+mn-lt"/>
                          <a:ea typeface="+mn-ea"/>
                          <a:cs typeface="B Nazanin" panose="00000400000000000000" pitchFamily="2" charset="-78"/>
                        </a:rPr>
                        <a:t>جمشیدی فر </a:t>
                      </a:r>
                      <a:endParaRPr lang="fa-IR" sz="1600" b="0" dirty="0">
                        <a:cs typeface="B Nazanin" panose="00000400000000000000" pitchFamily="2" charset="-78"/>
                      </a:endParaRPr>
                    </a:p>
                  </a:txBody>
                  <a:tcPr anchor="ctr"/>
                </a:tc>
                <a:tc>
                  <a:txBody>
                    <a:bodyPr/>
                    <a:lstStyle/>
                    <a:p>
                      <a:pPr algn="ctr" rtl="1"/>
                      <a:r>
                        <a:rPr lang="fa-IR" sz="1600" b="0" dirty="0">
                          <a:cs typeface="B Nazanin" panose="00000400000000000000" pitchFamily="2" charset="-78"/>
                        </a:rPr>
                        <a:t>1396</a:t>
                      </a:r>
                    </a:p>
                  </a:txBody>
                  <a:tcPr anchor="ctr"/>
                </a:tc>
                <a:tc>
                  <a:txBody>
                    <a:bodyPr/>
                    <a:lstStyle/>
                    <a:p>
                      <a:pPr algn="ctr" rtl="1"/>
                      <a:r>
                        <a:rPr lang="fa-IR" sz="1600" b="0" dirty="0">
                          <a:effectLst/>
                          <a:latin typeface="Calibri" panose="020F0502020204030204" pitchFamily="34" charset="0"/>
                          <a:ea typeface="Calibri" panose="020F0502020204030204" pitchFamily="34" charset="0"/>
                          <a:cs typeface="B Nazanin" panose="00000400000000000000" pitchFamily="2" charset="-78"/>
                        </a:rPr>
                        <a:t>روابط ساختاری باورهای فراشناختی با نشانه های اختلال بی‌اشتهایی عصبی و بدریخت انگاری بدنی به واسطه ی رفتارهای وارسی بدنی</a:t>
                      </a:r>
                      <a:endParaRPr lang="fa-IR" sz="1600" b="0" dirty="0">
                        <a:cs typeface="B Nazanin" panose="00000400000000000000" pitchFamily="2" charset="-78"/>
                      </a:endParaRPr>
                    </a:p>
                  </a:txBody>
                  <a:tcPr anchor="ctr"/>
                </a:tc>
                <a:tc>
                  <a:txBody>
                    <a:bodyPr/>
                    <a:lstStyle/>
                    <a:p>
                      <a:pPr algn="ctr" rtl="1"/>
                      <a:endParaRPr lang="fa-IR" sz="1600" b="0" dirty="0">
                        <a:cs typeface="B Nazanin" panose="00000400000000000000" pitchFamily="2" charset="-78"/>
                      </a:endParaRPr>
                    </a:p>
                    <a:p>
                      <a:pPr algn="ctr" rtl="1"/>
                      <a:r>
                        <a:rPr lang="fa-IR" sz="1600" b="0" dirty="0">
                          <a:cs typeface="B Nazanin" panose="00000400000000000000" pitchFamily="2" charset="-78"/>
                        </a:rPr>
                        <a:t> به این نتیجه رسید که  باورهای فراشناختی در قالب روابط ساختاری و به واسطه ی رفتارهای وارسی بدنی قادرند تغییرات بی اشتهایی عصبی و بدریخت انگاری را تبیین نمایند </a:t>
                      </a:r>
                    </a:p>
                  </a:txBody>
                  <a:tcPr anchor="ctr"/>
                </a:tc>
                <a:extLst>
                  <a:ext uri="{0D108BD9-81ED-4DB2-BD59-A6C34878D82A}">
                    <a16:rowId xmlns:a16="http://schemas.microsoft.com/office/drawing/2014/main" val="2074854865"/>
                  </a:ext>
                </a:extLst>
              </a:tr>
              <a:tr h="1672605">
                <a:tc>
                  <a:txBody>
                    <a:bodyPr/>
                    <a:lstStyle/>
                    <a:p>
                      <a:pPr algn="ctr" rtl="1"/>
                      <a:r>
                        <a:rPr lang="fa-IR" sz="1600" b="0">
                          <a:cs typeface="B Nazanin" panose="00000400000000000000" pitchFamily="2" charset="-78"/>
                        </a:rPr>
                        <a:t>2</a:t>
                      </a:r>
                    </a:p>
                  </a:txBody>
                  <a:tcPr anchor="ctr"/>
                </a:tc>
                <a:tc>
                  <a:txBody>
                    <a:bodyPr/>
                    <a:lstStyle/>
                    <a:p>
                      <a:pPr algn="ctr" rtl="1"/>
                      <a:r>
                        <a:rPr lang="fa-IR" sz="1600" b="0" dirty="0">
                          <a:effectLst/>
                          <a:latin typeface="Calibri" panose="020F0502020204030204" pitchFamily="34" charset="0"/>
                          <a:ea typeface="Calibri" panose="020F0502020204030204" pitchFamily="34" charset="0"/>
                          <a:cs typeface="B Nazanin" panose="00000400000000000000" pitchFamily="2" charset="-78"/>
                        </a:rPr>
                        <a:t>الطفای فرکوش و قربان شیرودی </a:t>
                      </a:r>
                      <a:endParaRPr lang="fa-IR" sz="1600" b="0" dirty="0">
                        <a:cs typeface="B Nazanin" panose="00000400000000000000" pitchFamily="2" charset="-78"/>
                      </a:endParaRPr>
                    </a:p>
                  </a:txBody>
                  <a:tcPr anchor="ctr"/>
                </a:tc>
                <a:tc>
                  <a:txBody>
                    <a:bodyPr/>
                    <a:lstStyle/>
                    <a:p>
                      <a:pPr algn="ctr" rtl="1"/>
                      <a:r>
                        <a:rPr lang="fa-IR" sz="1600" b="0" dirty="0">
                          <a:cs typeface="B Nazanin" panose="00000400000000000000" pitchFamily="2" charset="-78"/>
                        </a:rPr>
                        <a:t>1401</a:t>
                      </a:r>
                    </a:p>
                  </a:txBody>
                  <a:tcPr anchor="ctr"/>
                </a:tc>
                <a:tc>
                  <a:txBody>
                    <a:bodyPr/>
                    <a:lstStyle/>
                    <a:p>
                      <a:pPr algn="ctr" rtl="1"/>
                      <a:r>
                        <a:rPr lang="fa-IR" sz="1600" b="0" dirty="0">
                          <a:cs typeface="B Nazanin" panose="00000400000000000000" pitchFamily="2" charset="-78"/>
                        </a:rPr>
                        <a:t>بررسی رابطه بین تصویربدنی، بدریخت‌انگاری و عدم تحمل بلاتکلیفی باتنظیم هیجانی دختران نوجوان</a:t>
                      </a:r>
                    </a:p>
                  </a:txBody>
                  <a:tcPr anchor="ctr"/>
                </a:tc>
                <a:tc>
                  <a:txBody>
                    <a:bodyPr/>
                    <a:lstStyle/>
                    <a:p>
                      <a:pPr algn="ctr" rtl="1"/>
                      <a:r>
                        <a:rPr lang="fa-IR" sz="1600" b="0" dirty="0">
                          <a:effectLst/>
                          <a:latin typeface="Calibri" panose="020F0502020204030204" pitchFamily="34" charset="0"/>
                          <a:ea typeface="Calibri" panose="020F0502020204030204" pitchFamily="34" charset="0"/>
                          <a:cs typeface="B Nazanin" panose="00000400000000000000" pitchFamily="2" charset="-78"/>
                        </a:rPr>
                        <a:t>به این نتیجه بین بدریخت‌انگاری بدنی و تنظیم هیجان و نیز بین عدم تحمل بلاتکلیفی و دشواری تنظیم هیجان رابطه معنی داری وجود داشت</a:t>
                      </a:r>
                      <a:endParaRPr lang="fa-IR" sz="1600" b="0" dirty="0">
                        <a:cs typeface="B Nazanin" panose="00000400000000000000" pitchFamily="2" charset="-78"/>
                      </a:endParaRPr>
                    </a:p>
                  </a:txBody>
                  <a:tcPr anchor="ctr"/>
                </a:tc>
                <a:extLst>
                  <a:ext uri="{0D108BD9-81ED-4DB2-BD59-A6C34878D82A}">
                    <a16:rowId xmlns:a16="http://schemas.microsoft.com/office/drawing/2014/main" val="1410900636"/>
                  </a:ext>
                </a:extLst>
              </a:tr>
              <a:tr h="1741425">
                <a:tc>
                  <a:txBody>
                    <a:bodyPr/>
                    <a:lstStyle/>
                    <a:p>
                      <a:pPr algn="ctr" rtl="1"/>
                      <a:r>
                        <a:rPr lang="fa-IR" sz="1600" b="0">
                          <a:cs typeface="B Nazanin" panose="00000400000000000000" pitchFamily="2" charset="-78"/>
                        </a:rPr>
                        <a:t>3</a:t>
                      </a:r>
                    </a:p>
                  </a:txBody>
                  <a:tcPr anchor="ctr"/>
                </a:tc>
                <a:tc>
                  <a:txBody>
                    <a:bodyPr/>
                    <a:lstStyle/>
                    <a:p>
                      <a:pPr algn="ctr" rtl="1"/>
                      <a:r>
                        <a:rPr lang="fa-IR" sz="1600" b="0" dirty="0">
                          <a:cs typeface="B Nazanin" panose="00000400000000000000" pitchFamily="2" charset="-78"/>
                        </a:rPr>
                        <a:t>فرنچ ، ابرل وتیچمن</a:t>
                      </a:r>
                    </a:p>
                  </a:txBody>
                  <a:tcPr anchor="ctr"/>
                </a:tc>
                <a:tc>
                  <a:txBody>
                    <a:bodyPr/>
                    <a:lstStyle/>
                    <a:p>
                      <a:pPr algn="ctr" rtl="1"/>
                      <a:r>
                        <a:rPr lang="fa-IR" sz="1600" b="0" dirty="0">
                          <a:cs typeface="B Nazanin" panose="00000400000000000000" pitchFamily="2" charset="-78"/>
                        </a:rPr>
                        <a:t>2021</a:t>
                      </a:r>
                    </a:p>
                  </a:txBody>
                  <a:tcPr anchor="ctr"/>
                </a:tc>
                <a:tc>
                  <a:txBody>
                    <a:bodyPr/>
                    <a:lstStyle/>
                    <a:p>
                      <a:pPr algn="ctr" rtl="1"/>
                      <a:r>
                        <a:rPr lang="fa-IR" sz="1600" b="0" dirty="0">
                          <a:cs typeface="B Nazanin" panose="00000400000000000000" pitchFamily="2" charset="-78"/>
                        </a:rPr>
                        <a:t> رابطه  بین حساسیت به اضطراب عدم تحمل پریشانی و سوگیری تفسیرمنفی</a:t>
                      </a:r>
                    </a:p>
                  </a:txBody>
                  <a:tcPr anchor="ctr"/>
                </a:tc>
                <a:tc>
                  <a:txBody>
                    <a:bodyPr/>
                    <a:lstStyle/>
                    <a:p>
                      <a:pPr algn="ctr">
                        <a:lnSpc>
                          <a:spcPct val="115000"/>
                        </a:lnSpc>
                        <a:spcAft>
                          <a:spcPts val="1000"/>
                        </a:spcAft>
                      </a:pPr>
                      <a:r>
                        <a:rPr lang="ar-SA" sz="1600" b="0" dirty="0">
                          <a:effectLst/>
                          <a:latin typeface="Calibri" panose="020F0502020204030204" pitchFamily="34" charset="0"/>
                          <a:ea typeface="Calibri" panose="020F0502020204030204" pitchFamily="34" charset="0"/>
                          <a:cs typeface="B Nazanin" panose="00000400000000000000" pitchFamily="2" charset="-78"/>
                        </a:rPr>
                        <a:t>افراد که دچار اضطراب بالا هستند و نگرانی  زیادی دارند قادر به تحمل پریشانی نیستند وسوگیری در تفسیر منفی را تقویت می کنند</a:t>
                      </a:r>
                      <a:endParaRPr lang="en-US" sz="1600" b="0" dirty="0">
                        <a:effectLst/>
                        <a:latin typeface="Calibri" panose="020F0502020204030204" pitchFamily="34" charset="0"/>
                        <a:ea typeface="Calibri" panose="020F0502020204030204" pitchFamily="34" charset="0"/>
                        <a:cs typeface="B Nazanin" panose="00000400000000000000" pitchFamily="2" charset="-78"/>
                      </a:endParaRPr>
                    </a:p>
                    <a:p>
                      <a:pPr algn="ctr"/>
                      <a:endParaRPr lang="fa-IR" sz="1600" b="0" dirty="0">
                        <a:cs typeface="B Nazanin" panose="00000400000000000000" pitchFamily="2" charset="-78"/>
                      </a:endParaRPr>
                    </a:p>
                  </a:txBody>
                  <a:tcPr anchor="ctr"/>
                </a:tc>
                <a:extLst>
                  <a:ext uri="{0D108BD9-81ED-4DB2-BD59-A6C34878D82A}">
                    <a16:rowId xmlns:a16="http://schemas.microsoft.com/office/drawing/2014/main" val="1412779771"/>
                  </a:ext>
                </a:extLst>
              </a:tr>
            </a:tbl>
          </a:graphicData>
        </a:graphic>
      </p:graphicFrame>
    </p:spTree>
    <p:extLst>
      <p:ext uri="{BB962C8B-B14F-4D97-AF65-F5344CB8AC3E}">
        <p14:creationId xmlns:p14="http://schemas.microsoft.com/office/powerpoint/2010/main" val="18862598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1748</TotalTime>
  <Words>2525</Words>
  <Application>Microsoft Office PowerPoint</Application>
  <PresentationFormat>Widescreen</PresentationFormat>
  <Paragraphs>168</Paragraphs>
  <Slides>24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Arial</vt:lpstr>
      <vt:lpstr>B Mitra</vt:lpstr>
      <vt:lpstr>B Nazanin</vt:lpstr>
      <vt:lpstr>Calibri</vt:lpstr>
      <vt:lpstr>Calibri Light</vt:lpstr>
      <vt:lpstr>Cambria</vt:lpstr>
      <vt:lpstr>Times New Roman</vt:lpstr>
      <vt:lpstr>Wingdings</vt:lpstr>
      <vt:lpstr>Office Theme</vt:lpstr>
      <vt:lpstr>PowerPoint Presentation</vt:lpstr>
      <vt:lpstr>فهرست مطالب</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negin</cp:lastModifiedBy>
  <cp:revision>89</cp:revision>
  <dcterms:created xsi:type="dcterms:W3CDTF">2021-09-15T15:59:30Z</dcterms:created>
  <dcterms:modified xsi:type="dcterms:W3CDTF">2025-09-10T19:52:26Z</dcterms:modified>
</cp:coreProperties>
</file>