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xml" ContentType="application/vnd.openxmlformats-officedocument.themeOverride+xml"/>
  <Override PartName="/ppt/media/image11.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26"/>
  </p:notesMasterIdLst>
  <p:handoutMasterIdLst>
    <p:handoutMasterId r:id="rId27"/>
  </p:handoutMasterIdLst>
  <p:sldIdLst>
    <p:sldId id="259" r:id="rId2"/>
    <p:sldId id="261" r:id="rId3"/>
    <p:sldId id="263" r:id="rId4"/>
    <p:sldId id="287" r:id="rId5"/>
    <p:sldId id="285" r:id="rId6"/>
    <p:sldId id="277" r:id="rId7"/>
    <p:sldId id="289" r:id="rId8"/>
    <p:sldId id="278" r:id="rId9"/>
    <p:sldId id="267" r:id="rId10"/>
    <p:sldId id="290" r:id="rId11"/>
    <p:sldId id="262" r:id="rId12"/>
    <p:sldId id="264" r:id="rId13"/>
    <p:sldId id="283" r:id="rId14"/>
    <p:sldId id="270" r:id="rId15"/>
    <p:sldId id="271" r:id="rId16"/>
    <p:sldId id="288" r:id="rId17"/>
    <p:sldId id="268" r:id="rId18"/>
    <p:sldId id="273" r:id="rId19"/>
    <p:sldId id="293" r:id="rId20"/>
    <p:sldId id="294" r:id="rId21"/>
    <p:sldId id="269" r:id="rId22"/>
    <p:sldId id="284" r:id="rId23"/>
    <p:sldId id="272" r:id="rId24"/>
    <p:sldId id="27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CC0000"/>
    <a:srgbClr val="D9009D"/>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47" autoAdjust="0"/>
    <p:restoredTop sz="94660"/>
  </p:normalViewPr>
  <p:slideViewPr>
    <p:cSldViewPr snapToGrid="0">
      <p:cViewPr varScale="1">
        <p:scale>
          <a:sx n="114" d="100"/>
          <a:sy n="114" d="100"/>
        </p:scale>
        <p:origin x="534" y="10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6B33DE-38C7-4000-9FF8-A07B7966533B}" type="doc">
      <dgm:prSet loTypeId="urn:diagrams.loki3.com/VaryingWidthList" loCatId="list" qsTypeId="urn:microsoft.com/office/officeart/2005/8/quickstyle/simple1" qsCatId="simple" csTypeId="urn:microsoft.com/office/officeart/2005/8/colors/colorful5" csCatId="colorful" phldr="1"/>
      <dgm:spPr/>
      <dgm:t>
        <a:bodyPr/>
        <a:lstStyle/>
        <a:p>
          <a:endParaRPr lang="en-US"/>
        </a:p>
      </dgm:t>
    </dgm:pt>
    <dgm:pt modelId="{C51ED27E-0CAE-4470-BBC0-9A4F556D1D40}">
      <dgm:prSet phldrT="[Text]"/>
      <dgm:spPr/>
      <dgm:t>
        <a:bodyPr/>
        <a:lstStyle/>
        <a:p>
          <a:endParaRPr lang="en-US"/>
        </a:p>
      </dgm:t>
    </dgm:pt>
    <dgm:pt modelId="{08F8BD3D-BEED-4735-B64F-8F9CB24E9096}" type="parTrans" cxnId="{5B723ADF-E55C-44C5-BF62-058A26664B38}">
      <dgm:prSet/>
      <dgm:spPr/>
      <dgm:t>
        <a:bodyPr/>
        <a:lstStyle/>
        <a:p>
          <a:endParaRPr lang="en-US"/>
        </a:p>
      </dgm:t>
    </dgm:pt>
    <dgm:pt modelId="{2DA071D5-6F1F-40B2-9575-E4A87CDF0F64}" type="sibTrans" cxnId="{5B723ADF-E55C-44C5-BF62-058A26664B38}">
      <dgm:prSet/>
      <dgm:spPr/>
      <dgm:t>
        <a:bodyPr/>
        <a:lstStyle/>
        <a:p>
          <a:endParaRPr lang="en-US"/>
        </a:p>
      </dgm:t>
    </dgm:pt>
    <dgm:pt modelId="{02FDA225-69EC-4C9C-B906-03B629C0361B}">
      <dgm:prSet phldrT="[Text]"/>
      <dgm:spPr/>
      <dgm:t>
        <a:bodyPr/>
        <a:lstStyle/>
        <a:p>
          <a:endParaRPr lang="en-US"/>
        </a:p>
      </dgm:t>
    </dgm:pt>
    <dgm:pt modelId="{7695771A-E49D-4EEB-A17D-3AE54714E7E9}" type="parTrans" cxnId="{EE0DAA4E-A991-4588-887C-D342C63C45EF}">
      <dgm:prSet/>
      <dgm:spPr/>
      <dgm:t>
        <a:bodyPr/>
        <a:lstStyle/>
        <a:p>
          <a:endParaRPr lang="en-US"/>
        </a:p>
      </dgm:t>
    </dgm:pt>
    <dgm:pt modelId="{5623815C-282E-49A8-8494-E4C7405592C6}" type="sibTrans" cxnId="{EE0DAA4E-A991-4588-887C-D342C63C45EF}">
      <dgm:prSet/>
      <dgm:spPr/>
      <dgm:t>
        <a:bodyPr/>
        <a:lstStyle/>
        <a:p>
          <a:endParaRPr lang="en-US"/>
        </a:p>
      </dgm:t>
    </dgm:pt>
    <dgm:pt modelId="{8DBB36A9-4417-4D99-BB88-A20EE41C6CED}">
      <dgm:prSet phldrT="[Text]" custT="1"/>
      <dgm:spPr/>
      <dgm:t>
        <a:bodyPr/>
        <a:lstStyle/>
        <a:p>
          <a:endParaRPr lang="en-US" sz="900"/>
        </a:p>
      </dgm:t>
    </dgm:pt>
    <dgm:pt modelId="{D2C782EB-C9A7-4C1D-B626-815EF4684EEA}" type="parTrans" cxnId="{FA46A950-9871-4C76-831C-BB8F35DCF2A6}">
      <dgm:prSet/>
      <dgm:spPr/>
      <dgm:t>
        <a:bodyPr/>
        <a:lstStyle/>
        <a:p>
          <a:endParaRPr lang="en-US"/>
        </a:p>
      </dgm:t>
    </dgm:pt>
    <dgm:pt modelId="{116A9EC9-D47C-4828-AAA9-EC8F9A9D2074}" type="sibTrans" cxnId="{FA46A950-9871-4C76-831C-BB8F35DCF2A6}">
      <dgm:prSet/>
      <dgm:spPr/>
      <dgm:t>
        <a:bodyPr/>
        <a:lstStyle/>
        <a:p>
          <a:endParaRPr lang="en-US"/>
        </a:p>
      </dgm:t>
    </dgm:pt>
    <dgm:pt modelId="{C7054515-7763-4B79-8750-FB5F6186EA9B}">
      <dgm:prSet/>
      <dgm:spPr/>
      <dgm:t>
        <a:bodyPr/>
        <a:lstStyle/>
        <a:p>
          <a:endParaRPr lang="en-US"/>
        </a:p>
      </dgm:t>
    </dgm:pt>
    <dgm:pt modelId="{FA84F32F-D092-4A5D-AA5D-7F35C614F676}" type="parTrans" cxnId="{3F612DD6-B95E-414E-9095-7AD3DE401A79}">
      <dgm:prSet/>
      <dgm:spPr/>
      <dgm:t>
        <a:bodyPr/>
        <a:lstStyle/>
        <a:p>
          <a:endParaRPr lang="en-US"/>
        </a:p>
      </dgm:t>
    </dgm:pt>
    <dgm:pt modelId="{5AEB44F0-8116-463D-9C01-BCBEEA4CB0C5}" type="sibTrans" cxnId="{3F612DD6-B95E-414E-9095-7AD3DE401A79}">
      <dgm:prSet/>
      <dgm:spPr/>
      <dgm:t>
        <a:bodyPr/>
        <a:lstStyle/>
        <a:p>
          <a:endParaRPr lang="en-US"/>
        </a:p>
      </dgm:t>
    </dgm:pt>
    <dgm:pt modelId="{7C1B590D-087D-4FA4-A0C3-D94DF0847D37}">
      <dgm:prSet/>
      <dgm:spPr/>
      <dgm:t>
        <a:bodyPr/>
        <a:lstStyle/>
        <a:p>
          <a:endParaRPr lang="en-US"/>
        </a:p>
      </dgm:t>
    </dgm:pt>
    <dgm:pt modelId="{90001A6D-F264-4897-B2CA-7ECE2D72A508}" type="parTrans" cxnId="{2A9DF7D9-FA0F-4893-805C-55772CCF52FB}">
      <dgm:prSet/>
      <dgm:spPr/>
      <dgm:t>
        <a:bodyPr/>
        <a:lstStyle/>
        <a:p>
          <a:endParaRPr lang="en-US"/>
        </a:p>
      </dgm:t>
    </dgm:pt>
    <dgm:pt modelId="{AC2E2B43-C45B-4907-B1BD-D80FDDE121BF}" type="sibTrans" cxnId="{2A9DF7D9-FA0F-4893-805C-55772CCF52FB}">
      <dgm:prSet/>
      <dgm:spPr/>
      <dgm:t>
        <a:bodyPr/>
        <a:lstStyle/>
        <a:p>
          <a:endParaRPr lang="en-US"/>
        </a:p>
      </dgm:t>
    </dgm:pt>
    <dgm:pt modelId="{25CAC509-A16A-4BDB-96BF-489702588E6B}">
      <dgm:prSet/>
      <dgm:spPr/>
      <dgm:t>
        <a:bodyPr/>
        <a:lstStyle/>
        <a:p>
          <a:endParaRPr lang="en-US"/>
        </a:p>
      </dgm:t>
    </dgm:pt>
    <dgm:pt modelId="{D37B800D-0A1D-42DC-8659-8BE3E0C1B5C0}" type="parTrans" cxnId="{AFF3C41F-D557-4BD6-A163-22DF4B270A4D}">
      <dgm:prSet/>
      <dgm:spPr/>
      <dgm:t>
        <a:bodyPr/>
        <a:lstStyle/>
        <a:p>
          <a:endParaRPr lang="en-US"/>
        </a:p>
      </dgm:t>
    </dgm:pt>
    <dgm:pt modelId="{1E5261E9-DA26-4BAF-B1A4-95CAE22FD1DD}" type="sibTrans" cxnId="{AFF3C41F-D557-4BD6-A163-22DF4B270A4D}">
      <dgm:prSet/>
      <dgm:spPr/>
      <dgm:t>
        <a:bodyPr/>
        <a:lstStyle/>
        <a:p>
          <a:endParaRPr lang="en-US"/>
        </a:p>
      </dgm:t>
    </dgm:pt>
    <dgm:pt modelId="{A6122137-0A60-4E8C-9857-668B0F676FB1}">
      <dgm:prSet/>
      <dgm:spPr/>
      <dgm:t>
        <a:bodyPr/>
        <a:lstStyle/>
        <a:p>
          <a:endParaRPr lang="en-US"/>
        </a:p>
      </dgm:t>
    </dgm:pt>
    <dgm:pt modelId="{C1CAA907-4EBF-420F-A67B-AC453CB403A3}" type="parTrans" cxnId="{3A1002EB-4AFB-45F7-8E4F-D316B634998F}">
      <dgm:prSet/>
      <dgm:spPr/>
      <dgm:t>
        <a:bodyPr/>
        <a:lstStyle/>
        <a:p>
          <a:endParaRPr lang="en-US"/>
        </a:p>
      </dgm:t>
    </dgm:pt>
    <dgm:pt modelId="{3020A90E-B007-47F8-828F-E8B26BCEE9C0}" type="sibTrans" cxnId="{3A1002EB-4AFB-45F7-8E4F-D316B634998F}">
      <dgm:prSet/>
      <dgm:spPr/>
      <dgm:t>
        <a:bodyPr/>
        <a:lstStyle/>
        <a:p>
          <a:endParaRPr lang="en-US"/>
        </a:p>
      </dgm:t>
    </dgm:pt>
    <dgm:pt modelId="{C5073490-81DB-4E06-BD6E-9CC7CD288028}">
      <dgm:prSet/>
      <dgm:spPr/>
      <dgm:t>
        <a:bodyPr/>
        <a:lstStyle/>
        <a:p>
          <a:endParaRPr lang="en-US"/>
        </a:p>
      </dgm:t>
    </dgm:pt>
    <dgm:pt modelId="{16457975-18FF-4FF3-8EF0-D4BAFEB5DD40}" type="parTrans" cxnId="{789C9E33-5AD5-49BF-B7FB-1AE4C1610CDB}">
      <dgm:prSet/>
      <dgm:spPr/>
      <dgm:t>
        <a:bodyPr/>
        <a:lstStyle/>
        <a:p>
          <a:endParaRPr lang="en-US"/>
        </a:p>
      </dgm:t>
    </dgm:pt>
    <dgm:pt modelId="{A7A8D870-F4FD-445B-803F-D940177137C9}" type="sibTrans" cxnId="{789C9E33-5AD5-49BF-B7FB-1AE4C1610CDB}">
      <dgm:prSet/>
      <dgm:spPr/>
      <dgm:t>
        <a:bodyPr/>
        <a:lstStyle/>
        <a:p>
          <a:endParaRPr lang="en-US"/>
        </a:p>
      </dgm:t>
    </dgm:pt>
    <dgm:pt modelId="{CF2736AA-D5C2-4AC9-AAFE-7A42471AA5E0}" type="pres">
      <dgm:prSet presAssocID="{356B33DE-38C7-4000-9FF8-A07B7966533B}" presName="Name0" presStyleCnt="0">
        <dgm:presLayoutVars>
          <dgm:resizeHandles/>
        </dgm:presLayoutVars>
      </dgm:prSet>
      <dgm:spPr/>
    </dgm:pt>
    <dgm:pt modelId="{EB379F72-B717-4E3B-836B-0A4B50226857}" type="pres">
      <dgm:prSet presAssocID="{C51ED27E-0CAE-4470-BBC0-9A4F556D1D40}" presName="text" presStyleLbl="node1" presStyleIdx="0" presStyleCnt="8">
        <dgm:presLayoutVars>
          <dgm:bulletEnabled val="1"/>
        </dgm:presLayoutVars>
      </dgm:prSet>
      <dgm:spPr/>
    </dgm:pt>
    <dgm:pt modelId="{1D65A12E-F402-47B7-BDD3-ADEF31D58B87}" type="pres">
      <dgm:prSet presAssocID="{2DA071D5-6F1F-40B2-9575-E4A87CDF0F64}" presName="space" presStyleCnt="0"/>
      <dgm:spPr/>
    </dgm:pt>
    <dgm:pt modelId="{84C273BD-2FA2-4638-A48D-70CE3FEB6C25}" type="pres">
      <dgm:prSet presAssocID="{02FDA225-69EC-4C9C-B906-03B629C0361B}" presName="text" presStyleLbl="node1" presStyleIdx="1" presStyleCnt="8">
        <dgm:presLayoutVars>
          <dgm:bulletEnabled val="1"/>
        </dgm:presLayoutVars>
      </dgm:prSet>
      <dgm:spPr/>
    </dgm:pt>
    <dgm:pt modelId="{9A996C93-979C-4D27-B812-4E80F82084BE}" type="pres">
      <dgm:prSet presAssocID="{5623815C-282E-49A8-8494-E4C7405592C6}" presName="space" presStyleCnt="0"/>
      <dgm:spPr/>
    </dgm:pt>
    <dgm:pt modelId="{C83DBA32-D331-4737-AED5-A07FD2C19BCD}" type="pres">
      <dgm:prSet presAssocID="{8DBB36A9-4417-4D99-BB88-A20EE41C6CED}" presName="text" presStyleLbl="node1" presStyleIdx="2" presStyleCnt="8">
        <dgm:presLayoutVars>
          <dgm:bulletEnabled val="1"/>
        </dgm:presLayoutVars>
      </dgm:prSet>
      <dgm:spPr/>
    </dgm:pt>
    <dgm:pt modelId="{050B5112-05A6-4696-AD36-252797B87A7B}" type="pres">
      <dgm:prSet presAssocID="{116A9EC9-D47C-4828-AAA9-EC8F9A9D2074}" presName="space" presStyleCnt="0"/>
      <dgm:spPr/>
    </dgm:pt>
    <dgm:pt modelId="{36708297-DB13-4163-AB4D-6E2DACBD5A2E}" type="pres">
      <dgm:prSet presAssocID="{C7054515-7763-4B79-8750-FB5F6186EA9B}" presName="text" presStyleLbl="node1" presStyleIdx="3" presStyleCnt="8">
        <dgm:presLayoutVars>
          <dgm:bulletEnabled val="1"/>
        </dgm:presLayoutVars>
      </dgm:prSet>
      <dgm:spPr/>
    </dgm:pt>
    <dgm:pt modelId="{AEAF6575-F544-431E-A024-4EA709CD577B}" type="pres">
      <dgm:prSet presAssocID="{5AEB44F0-8116-463D-9C01-BCBEEA4CB0C5}" presName="space" presStyleCnt="0"/>
      <dgm:spPr/>
    </dgm:pt>
    <dgm:pt modelId="{9D41DA34-AF59-485A-8D94-0295CA5524C2}" type="pres">
      <dgm:prSet presAssocID="{7C1B590D-087D-4FA4-A0C3-D94DF0847D37}" presName="text" presStyleLbl="node1" presStyleIdx="4" presStyleCnt="8">
        <dgm:presLayoutVars>
          <dgm:bulletEnabled val="1"/>
        </dgm:presLayoutVars>
      </dgm:prSet>
      <dgm:spPr/>
    </dgm:pt>
    <dgm:pt modelId="{FFF3C038-2E55-449E-9443-FF9D6C48F659}" type="pres">
      <dgm:prSet presAssocID="{AC2E2B43-C45B-4907-B1BD-D80FDDE121BF}" presName="space" presStyleCnt="0"/>
      <dgm:spPr/>
    </dgm:pt>
    <dgm:pt modelId="{77B551C8-2AFB-4727-9E2F-D4106722C998}" type="pres">
      <dgm:prSet presAssocID="{25CAC509-A16A-4BDB-96BF-489702588E6B}" presName="text" presStyleLbl="node1" presStyleIdx="5" presStyleCnt="8">
        <dgm:presLayoutVars>
          <dgm:bulletEnabled val="1"/>
        </dgm:presLayoutVars>
      </dgm:prSet>
      <dgm:spPr/>
    </dgm:pt>
    <dgm:pt modelId="{727E3536-515B-4AA4-87F0-1979EB1AE884}" type="pres">
      <dgm:prSet presAssocID="{1E5261E9-DA26-4BAF-B1A4-95CAE22FD1DD}" presName="space" presStyleCnt="0"/>
      <dgm:spPr/>
    </dgm:pt>
    <dgm:pt modelId="{405FF3AC-1C4C-44C7-9343-97B169B3170E}" type="pres">
      <dgm:prSet presAssocID="{A6122137-0A60-4E8C-9857-668B0F676FB1}" presName="text" presStyleLbl="node1" presStyleIdx="6" presStyleCnt="8">
        <dgm:presLayoutVars>
          <dgm:bulletEnabled val="1"/>
        </dgm:presLayoutVars>
      </dgm:prSet>
      <dgm:spPr/>
    </dgm:pt>
    <dgm:pt modelId="{0B90AB50-140A-4B57-8E6D-EFAE2DD15614}" type="pres">
      <dgm:prSet presAssocID="{3020A90E-B007-47F8-828F-E8B26BCEE9C0}" presName="space" presStyleCnt="0"/>
      <dgm:spPr/>
    </dgm:pt>
    <dgm:pt modelId="{1CDF12D4-1AF7-498C-BA6D-8D4246810396}" type="pres">
      <dgm:prSet presAssocID="{C5073490-81DB-4E06-BD6E-9CC7CD288028}" presName="text" presStyleLbl="node1" presStyleIdx="7" presStyleCnt="8">
        <dgm:presLayoutVars>
          <dgm:bulletEnabled val="1"/>
        </dgm:presLayoutVars>
      </dgm:prSet>
      <dgm:spPr/>
    </dgm:pt>
  </dgm:ptLst>
  <dgm:cxnLst>
    <dgm:cxn modelId="{AFF3C41F-D557-4BD6-A163-22DF4B270A4D}" srcId="{356B33DE-38C7-4000-9FF8-A07B7966533B}" destId="{25CAC509-A16A-4BDB-96BF-489702588E6B}" srcOrd="5" destOrd="0" parTransId="{D37B800D-0A1D-42DC-8659-8BE3E0C1B5C0}" sibTransId="{1E5261E9-DA26-4BAF-B1A4-95CAE22FD1DD}"/>
    <dgm:cxn modelId="{789C9E33-5AD5-49BF-B7FB-1AE4C1610CDB}" srcId="{356B33DE-38C7-4000-9FF8-A07B7966533B}" destId="{C5073490-81DB-4E06-BD6E-9CC7CD288028}" srcOrd="7" destOrd="0" parTransId="{16457975-18FF-4FF3-8EF0-D4BAFEB5DD40}" sibTransId="{A7A8D870-F4FD-445B-803F-D940177137C9}"/>
    <dgm:cxn modelId="{0CA41764-431A-4375-9F84-5C1CBD5AA253}" type="presOf" srcId="{356B33DE-38C7-4000-9FF8-A07B7966533B}" destId="{CF2736AA-D5C2-4AC9-AAFE-7A42471AA5E0}" srcOrd="0" destOrd="0" presId="urn:diagrams.loki3.com/VaryingWidthList"/>
    <dgm:cxn modelId="{1F2D7964-82E5-40C7-B85B-0B5A3A8662A8}" type="presOf" srcId="{C51ED27E-0CAE-4470-BBC0-9A4F556D1D40}" destId="{EB379F72-B717-4E3B-836B-0A4B50226857}" srcOrd="0" destOrd="0" presId="urn:diagrams.loki3.com/VaryingWidthList"/>
    <dgm:cxn modelId="{4367236E-B1DE-49C4-855F-90628E04D40C}" type="presOf" srcId="{C5073490-81DB-4E06-BD6E-9CC7CD288028}" destId="{1CDF12D4-1AF7-498C-BA6D-8D4246810396}" srcOrd="0" destOrd="0" presId="urn:diagrams.loki3.com/VaryingWidthList"/>
    <dgm:cxn modelId="{EE0DAA4E-A991-4588-887C-D342C63C45EF}" srcId="{356B33DE-38C7-4000-9FF8-A07B7966533B}" destId="{02FDA225-69EC-4C9C-B906-03B629C0361B}" srcOrd="1" destOrd="0" parTransId="{7695771A-E49D-4EEB-A17D-3AE54714E7E9}" sibTransId="{5623815C-282E-49A8-8494-E4C7405592C6}"/>
    <dgm:cxn modelId="{FA46A950-9871-4C76-831C-BB8F35DCF2A6}" srcId="{356B33DE-38C7-4000-9FF8-A07B7966533B}" destId="{8DBB36A9-4417-4D99-BB88-A20EE41C6CED}" srcOrd="2" destOrd="0" parTransId="{D2C782EB-C9A7-4C1D-B626-815EF4684EEA}" sibTransId="{116A9EC9-D47C-4828-AAA9-EC8F9A9D2074}"/>
    <dgm:cxn modelId="{FEAF5658-A3DC-4757-8CBA-A8041043E096}" type="presOf" srcId="{25CAC509-A16A-4BDB-96BF-489702588E6B}" destId="{77B551C8-2AFB-4727-9E2F-D4106722C998}" srcOrd="0" destOrd="0" presId="urn:diagrams.loki3.com/VaryingWidthList"/>
    <dgm:cxn modelId="{D0957096-7A44-4432-B2B0-0B655F52FA57}" type="presOf" srcId="{7C1B590D-087D-4FA4-A0C3-D94DF0847D37}" destId="{9D41DA34-AF59-485A-8D94-0295CA5524C2}" srcOrd="0" destOrd="0" presId="urn:diagrams.loki3.com/VaryingWidthList"/>
    <dgm:cxn modelId="{9BD7A0A4-CBC4-4591-BB55-F850C52B7692}" type="presOf" srcId="{02FDA225-69EC-4C9C-B906-03B629C0361B}" destId="{84C273BD-2FA2-4638-A48D-70CE3FEB6C25}" srcOrd="0" destOrd="0" presId="urn:diagrams.loki3.com/VaryingWidthList"/>
    <dgm:cxn modelId="{5B2AACC7-0124-4687-9534-4187879EBAB9}" type="presOf" srcId="{C7054515-7763-4B79-8750-FB5F6186EA9B}" destId="{36708297-DB13-4163-AB4D-6E2DACBD5A2E}" srcOrd="0" destOrd="0" presId="urn:diagrams.loki3.com/VaryingWidthList"/>
    <dgm:cxn modelId="{C70756CF-5A0B-4D0E-B986-5EB8FA027E18}" type="presOf" srcId="{A6122137-0A60-4E8C-9857-668B0F676FB1}" destId="{405FF3AC-1C4C-44C7-9343-97B169B3170E}" srcOrd="0" destOrd="0" presId="urn:diagrams.loki3.com/VaryingWidthList"/>
    <dgm:cxn modelId="{97FDB2D2-BEFF-415F-B8AE-89EA2EFD9AE3}" type="presOf" srcId="{8DBB36A9-4417-4D99-BB88-A20EE41C6CED}" destId="{C83DBA32-D331-4737-AED5-A07FD2C19BCD}" srcOrd="0" destOrd="0" presId="urn:diagrams.loki3.com/VaryingWidthList"/>
    <dgm:cxn modelId="{3F612DD6-B95E-414E-9095-7AD3DE401A79}" srcId="{356B33DE-38C7-4000-9FF8-A07B7966533B}" destId="{C7054515-7763-4B79-8750-FB5F6186EA9B}" srcOrd="3" destOrd="0" parTransId="{FA84F32F-D092-4A5D-AA5D-7F35C614F676}" sibTransId="{5AEB44F0-8116-463D-9C01-BCBEEA4CB0C5}"/>
    <dgm:cxn modelId="{2A9DF7D9-FA0F-4893-805C-55772CCF52FB}" srcId="{356B33DE-38C7-4000-9FF8-A07B7966533B}" destId="{7C1B590D-087D-4FA4-A0C3-D94DF0847D37}" srcOrd="4" destOrd="0" parTransId="{90001A6D-F264-4897-B2CA-7ECE2D72A508}" sibTransId="{AC2E2B43-C45B-4907-B1BD-D80FDDE121BF}"/>
    <dgm:cxn modelId="{5B723ADF-E55C-44C5-BF62-058A26664B38}" srcId="{356B33DE-38C7-4000-9FF8-A07B7966533B}" destId="{C51ED27E-0CAE-4470-BBC0-9A4F556D1D40}" srcOrd="0" destOrd="0" parTransId="{08F8BD3D-BEED-4735-B64F-8F9CB24E9096}" sibTransId="{2DA071D5-6F1F-40B2-9575-E4A87CDF0F64}"/>
    <dgm:cxn modelId="{3A1002EB-4AFB-45F7-8E4F-D316B634998F}" srcId="{356B33DE-38C7-4000-9FF8-A07B7966533B}" destId="{A6122137-0A60-4E8C-9857-668B0F676FB1}" srcOrd="6" destOrd="0" parTransId="{C1CAA907-4EBF-420F-A67B-AC453CB403A3}" sibTransId="{3020A90E-B007-47F8-828F-E8B26BCEE9C0}"/>
    <dgm:cxn modelId="{DC5025CF-FEB4-425D-91E6-92DE9033DFD2}" type="presParOf" srcId="{CF2736AA-D5C2-4AC9-AAFE-7A42471AA5E0}" destId="{EB379F72-B717-4E3B-836B-0A4B50226857}" srcOrd="0" destOrd="0" presId="urn:diagrams.loki3.com/VaryingWidthList"/>
    <dgm:cxn modelId="{54FF006E-51BA-4EBA-9F3A-BE8ACF7DA7ED}" type="presParOf" srcId="{CF2736AA-D5C2-4AC9-AAFE-7A42471AA5E0}" destId="{1D65A12E-F402-47B7-BDD3-ADEF31D58B87}" srcOrd="1" destOrd="0" presId="urn:diagrams.loki3.com/VaryingWidthList"/>
    <dgm:cxn modelId="{806FDA57-5E55-4177-B798-614B6A91CA96}" type="presParOf" srcId="{CF2736AA-D5C2-4AC9-AAFE-7A42471AA5E0}" destId="{84C273BD-2FA2-4638-A48D-70CE3FEB6C25}" srcOrd="2" destOrd="0" presId="urn:diagrams.loki3.com/VaryingWidthList"/>
    <dgm:cxn modelId="{218A1FAD-29F4-4507-B11D-F62D2755D66D}" type="presParOf" srcId="{CF2736AA-D5C2-4AC9-AAFE-7A42471AA5E0}" destId="{9A996C93-979C-4D27-B812-4E80F82084BE}" srcOrd="3" destOrd="0" presId="urn:diagrams.loki3.com/VaryingWidthList"/>
    <dgm:cxn modelId="{6ECE0D15-F459-44D2-A72E-3C39F3EE3036}" type="presParOf" srcId="{CF2736AA-D5C2-4AC9-AAFE-7A42471AA5E0}" destId="{C83DBA32-D331-4737-AED5-A07FD2C19BCD}" srcOrd="4" destOrd="0" presId="urn:diagrams.loki3.com/VaryingWidthList"/>
    <dgm:cxn modelId="{E4C02E19-9760-4EB9-9894-2F464EBE4293}" type="presParOf" srcId="{CF2736AA-D5C2-4AC9-AAFE-7A42471AA5E0}" destId="{050B5112-05A6-4696-AD36-252797B87A7B}" srcOrd="5" destOrd="0" presId="urn:diagrams.loki3.com/VaryingWidthList"/>
    <dgm:cxn modelId="{262471BF-B984-4B91-8721-4BDB35C9A74E}" type="presParOf" srcId="{CF2736AA-D5C2-4AC9-AAFE-7A42471AA5E0}" destId="{36708297-DB13-4163-AB4D-6E2DACBD5A2E}" srcOrd="6" destOrd="0" presId="urn:diagrams.loki3.com/VaryingWidthList"/>
    <dgm:cxn modelId="{3B2AB136-4549-4FE1-A84E-66BBE869CE78}" type="presParOf" srcId="{CF2736AA-D5C2-4AC9-AAFE-7A42471AA5E0}" destId="{AEAF6575-F544-431E-A024-4EA709CD577B}" srcOrd="7" destOrd="0" presId="urn:diagrams.loki3.com/VaryingWidthList"/>
    <dgm:cxn modelId="{AE5FFE9A-8789-454D-9357-24E9AD92AAFE}" type="presParOf" srcId="{CF2736AA-D5C2-4AC9-AAFE-7A42471AA5E0}" destId="{9D41DA34-AF59-485A-8D94-0295CA5524C2}" srcOrd="8" destOrd="0" presId="urn:diagrams.loki3.com/VaryingWidthList"/>
    <dgm:cxn modelId="{97A819BD-50B4-4B2F-B53A-881B7EEE7810}" type="presParOf" srcId="{CF2736AA-D5C2-4AC9-AAFE-7A42471AA5E0}" destId="{FFF3C038-2E55-449E-9443-FF9D6C48F659}" srcOrd="9" destOrd="0" presId="urn:diagrams.loki3.com/VaryingWidthList"/>
    <dgm:cxn modelId="{4A1CDAE8-ECA8-4D15-80BC-C8D49BC8AACB}" type="presParOf" srcId="{CF2736AA-D5C2-4AC9-AAFE-7A42471AA5E0}" destId="{77B551C8-2AFB-4727-9E2F-D4106722C998}" srcOrd="10" destOrd="0" presId="urn:diagrams.loki3.com/VaryingWidthList"/>
    <dgm:cxn modelId="{E91D86A4-30C8-4203-91A1-4E0FEF6191FB}" type="presParOf" srcId="{CF2736AA-D5C2-4AC9-AAFE-7A42471AA5E0}" destId="{727E3536-515B-4AA4-87F0-1979EB1AE884}" srcOrd="11" destOrd="0" presId="urn:diagrams.loki3.com/VaryingWidthList"/>
    <dgm:cxn modelId="{3C40B2C5-1459-4E2C-AE61-FAE884340A57}" type="presParOf" srcId="{CF2736AA-D5C2-4AC9-AAFE-7A42471AA5E0}" destId="{405FF3AC-1C4C-44C7-9343-97B169B3170E}" srcOrd="12" destOrd="0" presId="urn:diagrams.loki3.com/VaryingWidthList"/>
    <dgm:cxn modelId="{EBA6166B-815F-4005-8AC6-6346E2ACF95D}" type="presParOf" srcId="{CF2736AA-D5C2-4AC9-AAFE-7A42471AA5E0}" destId="{0B90AB50-140A-4B57-8E6D-EFAE2DD15614}" srcOrd="13" destOrd="0" presId="urn:diagrams.loki3.com/VaryingWidthList"/>
    <dgm:cxn modelId="{7E6599F6-5067-459A-8C28-59365CE8C5B0}" type="presParOf" srcId="{CF2736AA-D5C2-4AC9-AAFE-7A42471AA5E0}" destId="{1CDF12D4-1AF7-498C-BA6D-8D4246810396}" srcOrd="1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0D934E-F88E-46FC-8DEB-7B717CDBB1FC}" type="doc">
      <dgm:prSet loTypeId="urn:microsoft.com/office/officeart/2008/layout/VerticalCircleList" loCatId="list" qsTypeId="urn:microsoft.com/office/officeart/2005/8/quickstyle/simple1" qsCatId="simple" csTypeId="urn:microsoft.com/office/officeart/2005/8/colors/colorful5" csCatId="colorful" phldr="1"/>
      <dgm:spPr/>
      <dgm:t>
        <a:bodyPr/>
        <a:lstStyle/>
        <a:p>
          <a:endParaRPr lang="en-US"/>
        </a:p>
      </dgm:t>
    </dgm:pt>
    <dgm:pt modelId="{F2BD3FEC-BF90-45AB-BB14-A5461F51A3FF}">
      <dgm:prSet phldrT="[Text]" custT="1"/>
      <dgm:spPr/>
      <dgm:t>
        <a:bodyPr/>
        <a:lstStyle/>
        <a:p>
          <a:r>
            <a:rPr lang="fa-IR" sz="2400" b="1" dirty="0">
              <a:cs typeface="B Mitra" panose="00000400000000000000" pitchFamily="2" charset="-78"/>
            </a:rPr>
            <a:t>    کلیات پژوهش</a:t>
          </a:r>
          <a:endParaRPr lang="en-US" sz="2400" b="1" dirty="0">
            <a:cs typeface="B Mitra" panose="00000400000000000000" pitchFamily="2" charset="-78"/>
          </a:endParaRPr>
        </a:p>
      </dgm:t>
    </dgm:pt>
    <dgm:pt modelId="{EAFB3620-EEE6-44AD-A37D-F510F0B67777}" type="parTrans" cxnId="{CC75A300-CEC8-43A4-AE0C-EC6AC65078FF}">
      <dgm:prSet/>
      <dgm:spPr/>
      <dgm:t>
        <a:bodyPr/>
        <a:lstStyle/>
        <a:p>
          <a:endParaRPr lang="en-US"/>
        </a:p>
      </dgm:t>
    </dgm:pt>
    <dgm:pt modelId="{930857B1-95E6-4595-B374-6776C1D9E2DE}" type="sibTrans" cxnId="{CC75A300-CEC8-43A4-AE0C-EC6AC65078FF}">
      <dgm:prSet/>
      <dgm:spPr/>
      <dgm:t>
        <a:bodyPr/>
        <a:lstStyle/>
        <a:p>
          <a:endParaRPr lang="en-US"/>
        </a:p>
      </dgm:t>
    </dgm:pt>
    <dgm:pt modelId="{E2C07455-0D12-4AD6-A4F5-653390A4F621}">
      <dgm:prSet phldrT="[Text]" custT="1"/>
      <dgm:spPr/>
      <dgm:t>
        <a:bodyPr/>
        <a:lstStyle/>
        <a:p>
          <a:r>
            <a:rPr lang="fa-IR" sz="2400" b="1" baseline="0" dirty="0">
              <a:cs typeface="B Mitra" panose="00000400000000000000" pitchFamily="2" charset="-78"/>
            </a:rPr>
            <a:t>روش شناسی تحقیق</a:t>
          </a:r>
          <a:endParaRPr lang="en-US" sz="2400" b="1" dirty="0">
            <a:cs typeface="B Mitra" panose="00000400000000000000" pitchFamily="2" charset="-78"/>
          </a:endParaRPr>
        </a:p>
      </dgm:t>
    </dgm:pt>
    <dgm:pt modelId="{9F28EA4B-A2CC-4A13-AE45-9D3487D16610}" type="parTrans" cxnId="{DADD78D0-2601-47BD-A5CC-733EF937E0C6}">
      <dgm:prSet/>
      <dgm:spPr/>
      <dgm:t>
        <a:bodyPr/>
        <a:lstStyle/>
        <a:p>
          <a:endParaRPr lang="en-US"/>
        </a:p>
      </dgm:t>
    </dgm:pt>
    <dgm:pt modelId="{2114FD8B-3D11-4C21-80F4-851E51D0B4D1}" type="sibTrans" cxnId="{DADD78D0-2601-47BD-A5CC-733EF937E0C6}">
      <dgm:prSet/>
      <dgm:spPr/>
      <dgm:t>
        <a:bodyPr/>
        <a:lstStyle/>
        <a:p>
          <a:endParaRPr lang="en-US"/>
        </a:p>
      </dgm:t>
    </dgm:pt>
    <dgm:pt modelId="{7F065285-155D-4905-BABC-4A9425276643}">
      <dgm:prSet phldrT="[Text]" custT="1"/>
      <dgm:spPr/>
      <dgm:t>
        <a:bodyPr/>
        <a:lstStyle/>
        <a:p>
          <a:r>
            <a:rPr lang="fa-IR" sz="2400" b="1" dirty="0">
              <a:cs typeface="B Mitra" panose="00000400000000000000" pitchFamily="2" charset="-78"/>
            </a:rPr>
            <a:t>تجزیه</a:t>
          </a:r>
          <a:r>
            <a:rPr lang="fa-IR" sz="2400" b="1" baseline="0" dirty="0">
              <a:cs typeface="B Mitra" panose="00000400000000000000" pitchFamily="2" charset="-78"/>
            </a:rPr>
            <a:t> وتحلیل دادها</a:t>
          </a:r>
          <a:endParaRPr lang="en-US" sz="2400" b="1" dirty="0">
            <a:cs typeface="B Mitra" panose="00000400000000000000" pitchFamily="2" charset="-78"/>
          </a:endParaRPr>
        </a:p>
      </dgm:t>
    </dgm:pt>
    <dgm:pt modelId="{13A40C69-C880-4379-A62C-24096CA031C2}" type="parTrans" cxnId="{DDA44F69-5666-46EB-A7F3-5C67F9186086}">
      <dgm:prSet/>
      <dgm:spPr/>
      <dgm:t>
        <a:bodyPr/>
        <a:lstStyle/>
        <a:p>
          <a:endParaRPr lang="en-US"/>
        </a:p>
      </dgm:t>
    </dgm:pt>
    <dgm:pt modelId="{DE5BB5EA-F787-4427-9677-A963B3936229}" type="sibTrans" cxnId="{DDA44F69-5666-46EB-A7F3-5C67F9186086}">
      <dgm:prSet/>
      <dgm:spPr/>
      <dgm:t>
        <a:bodyPr/>
        <a:lstStyle/>
        <a:p>
          <a:endParaRPr lang="en-US"/>
        </a:p>
      </dgm:t>
    </dgm:pt>
    <dgm:pt modelId="{C9F4A1B7-5C56-48A9-8CF0-BCDD989AAEFA}">
      <dgm:prSet custT="1"/>
      <dgm:spPr/>
      <dgm:t>
        <a:bodyPr/>
        <a:lstStyle/>
        <a:p>
          <a:r>
            <a:rPr lang="fa-IR" sz="2400" b="1" dirty="0">
              <a:cs typeface="B Mitra" panose="00000400000000000000" pitchFamily="2" charset="-78"/>
            </a:rPr>
            <a:t>بحث و نتیجه گیری</a:t>
          </a:r>
          <a:endParaRPr lang="en-US" sz="2400" b="1" dirty="0">
            <a:cs typeface="B Mitra" panose="00000400000000000000" pitchFamily="2" charset="-78"/>
          </a:endParaRPr>
        </a:p>
      </dgm:t>
    </dgm:pt>
    <dgm:pt modelId="{5EB497FC-1054-4F5B-8B4D-B426B2BD3C1A}" type="parTrans" cxnId="{9F9278BC-AF19-49C6-A24D-50F1F43334C1}">
      <dgm:prSet/>
      <dgm:spPr/>
      <dgm:t>
        <a:bodyPr/>
        <a:lstStyle/>
        <a:p>
          <a:endParaRPr lang="en-US"/>
        </a:p>
      </dgm:t>
    </dgm:pt>
    <dgm:pt modelId="{668F9AE7-1CFE-4E1D-825B-6B42FA8A01D7}" type="sibTrans" cxnId="{9F9278BC-AF19-49C6-A24D-50F1F43334C1}">
      <dgm:prSet/>
      <dgm:spPr/>
      <dgm:t>
        <a:bodyPr/>
        <a:lstStyle/>
        <a:p>
          <a:endParaRPr lang="en-US"/>
        </a:p>
      </dgm:t>
    </dgm:pt>
    <dgm:pt modelId="{F923891D-FF86-4BA6-8C43-E6F4B77FD44D}">
      <dgm:prSet/>
      <dgm:spPr/>
      <dgm:t>
        <a:bodyPr/>
        <a:lstStyle/>
        <a:p>
          <a:endParaRPr lang="en-US" dirty="0"/>
        </a:p>
      </dgm:t>
    </dgm:pt>
    <dgm:pt modelId="{6F81A536-1B70-40AA-BEE6-9D69A067F174}" type="sibTrans" cxnId="{85FBDC17-BD9B-4967-A84E-E83FC37FAD90}">
      <dgm:prSet/>
      <dgm:spPr/>
      <dgm:t>
        <a:bodyPr/>
        <a:lstStyle/>
        <a:p>
          <a:endParaRPr lang="en-US"/>
        </a:p>
      </dgm:t>
    </dgm:pt>
    <dgm:pt modelId="{E09EC3F2-CB45-481A-B639-A4D3D6A1F743}" type="parTrans" cxnId="{85FBDC17-BD9B-4967-A84E-E83FC37FAD90}">
      <dgm:prSet/>
      <dgm:spPr/>
      <dgm:t>
        <a:bodyPr/>
        <a:lstStyle/>
        <a:p>
          <a:endParaRPr lang="en-US"/>
        </a:p>
      </dgm:t>
    </dgm:pt>
    <dgm:pt modelId="{E170D5AF-7C11-49E9-9D4F-879740087762}">
      <dgm:prSet phldrT="[Text]" custT="1"/>
      <dgm:spPr/>
      <dgm:t>
        <a:bodyPr/>
        <a:lstStyle/>
        <a:p>
          <a:r>
            <a:rPr lang="fa-IR" sz="2400" b="1" dirty="0">
              <a:cs typeface="B Mitra" panose="00000400000000000000" pitchFamily="2" charset="-78"/>
            </a:rPr>
            <a:t>    مبانی نظری وپیشینه پژوهش</a:t>
          </a:r>
        </a:p>
      </dgm:t>
    </dgm:pt>
    <dgm:pt modelId="{D1D5A9F0-1F36-46E8-9FFB-D3DC8A3EC92B}" type="sibTrans" cxnId="{51A61EF3-A64B-4D3B-AB66-38C30B3FA6E7}">
      <dgm:prSet/>
      <dgm:spPr/>
      <dgm:t>
        <a:bodyPr/>
        <a:lstStyle/>
        <a:p>
          <a:endParaRPr lang="en-US"/>
        </a:p>
      </dgm:t>
    </dgm:pt>
    <dgm:pt modelId="{1B2CA352-84AC-4DF3-983B-D0EDDE126E0B}" type="parTrans" cxnId="{51A61EF3-A64B-4D3B-AB66-38C30B3FA6E7}">
      <dgm:prSet/>
      <dgm:spPr/>
      <dgm:t>
        <a:bodyPr/>
        <a:lstStyle/>
        <a:p>
          <a:endParaRPr lang="en-US"/>
        </a:p>
      </dgm:t>
    </dgm:pt>
    <dgm:pt modelId="{7D3AA4FA-E8A5-4129-AB4C-8767C16CFFD8}" type="pres">
      <dgm:prSet presAssocID="{E50D934E-F88E-46FC-8DEB-7B717CDBB1FC}" presName="Name0" presStyleCnt="0">
        <dgm:presLayoutVars>
          <dgm:dir val="rev"/>
        </dgm:presLayoutVars>
      </dgm:prSet>
      <dgm:spPr/>
    </dgm:pt>
    <dgm:pt modelId="{BD8C8B63-176B-4358-8AF1-0F083EBCD377}" type="pres">
      <dgm:prSet presAssocID="{F2BD3FEC-BF90-45AB-BB14-A5461F51A3FF}" presName="noChildren" presStyleCnt="0"/>
      <dgm:spPr/>
    </dgm:pt>
    <dgm:pt modelId="{A54B7D46-9966-4523-8AA5-069F4A13BCE5}" type="pres">
      <dgm:prSet presAssocID="{F2BD3FEC-BF90-45AB-BB14-A5461F51A3FF}" presName="gap" presStyleCnt="0"/>
      <dgm:spPr/>
    </dgm:pt>
    <dgm:pt modelId="{40F7A840-C8FC-436F-8B5D-B253512CA335}" type="pres">
      <dgm:prSet presAssocID="{F2BD3FEC-BF90-45AB-BB14-A5461F51A3FF}" presName="medCircle2" presStyleLbl="vennNode1" presStyleIdx="0" presStyleCnt="6" custScaleX="90910" custScaleY="90910" custLinFactNeighborX="6677" custLinFactNeighborY="-9764"/>
      <dgm:spPr/>
    </dgm:pt>
    <dgm:pt modelId="{57DC2A6B-B71E-49B8-85B2-D812554B5A02}" type="pres">
      <dgm:prSet presAssocID="{F2BD3FEC-BF90-45AB-BB14-A5461F51A3FF}" presName="txLvlOnly1" presStyleLbl="revTx" presStyleIdx="0" presStyleCnt="6" custScaleX="78350" custScaleY="90910"/>
      <dgm:spPr/>
    </dgm:pt>
    <dgm:pt modelId="{CF6CA0D0-9797-41AE-88B5-B1E482F90429}" type="pres">
      <dgm:prSet presAssocID="{E170D5AF-7C11-49E9-9D4F-879740087762}" presName="noChildren" presStyleCnt="0"/>
      <dgm:spPr/>
    </dgm:pt>
    <dgm:pt modelId="{457ABA5E-296C-4C35-B7BC-8A6B4E8178C3}" type="pres">
      <dgm:prSet presAssocID="{E170D5AF-7C11-49E9-9D4F-879740087762}" presName="gap" presStyleCnt="0"/>
      <dgm:spPr/>
    </dgm:pt>
    <dgm:pt modelId="{E81CD748-D70D-4681-ACD9-10449AE00584}" type="pres">
      <dgm:prSet presAssocID="{E170D5AF-7C11-49E9-9D4F-879740087762}" presName="medCircle2" presStyleLbl="vennNode1" presStyleIdx="1" presStyleCnt="6" custScaleX="90910" custScaleY="90910" custLinFactNeighborX="56760" custLinFactNeighborY="-15567"/>
      <dgm:spPr/>
    </dgm:pt>
    <dgm:pt modelId="{D1BD1882-ED7A-4943-AACF-70DC79DC016B}" type="pres">
      <dgm:prSet presAssocID="{E170D5AF-7C11-49E9-9D4F-879740087762}" presName="txLvlOnly1" presStyleLbl="revTx" presStyleIdx="1" presStyleCnt="6" custScaleX="75682" custScaleY="90910" custLinFactNeighborX="3008" custLinFactNeighborY="-14613"/>
      <dgm:spPr/>
    </dgm:pt>
    <dgm:pt modelId="{E9E01486-0D6F-4561-A1D9-7AE0826E61C4}" type="pres">
      <dgm:prSet presAssocID="{E2C07455-0D12-4AD6-A4F5-653390A4F621}" presName="noChildren" presStyleCnt="0"/>
      <dgm:spPr/>
    </dgm:pt>
    <dgm:pt modelId="{4067032F-18FA-434B-A126-115C0A6950E8}" type="pres">
      <dgm:prSet presAssocID="{E2C07455-0D12-4AD6-A4F5-653390A4F621}" presName="gap" presStyleCnt="0"/>
      <dgm:spPr/>
    </dgm:pt>
    <dgm:pt modelId="{6784B747-5F05-443A-AC36-A5CFA0057041}" type="pres">
      <dgm:prSet presAssocID="{E2C07455-0D12-4AD6-A4F5-653390A4F621}" presName="medCircle2" presStyleLbl="vennNode1" presStyleIdx="2" presStyleCnt="6" custScaleX="90910" custScaleY="90910" custLinFactNeighborX="-14307" custLinFactNeighborY="-17591"/>
      <dgm:spPr/>
    </dgm:pt>
    <dgm:pt modelId="{8006566E-2B68-498B-8F15-66E28B3524C5}" type="pres">
      <dgm:prSet presAssocID="{E2C07455-0D12-4AD6-A4F5-653390A4F621}" presName="txLvlOnly1" presStyleLbl="revTx" presStyleIdx="2" presStyleCnt="6" custScaleX="90910" custScaleY="90910" custLinFactNeighborX="-10020" custLinFactNeighborY="-3177"/>
      <dgm:spPr/>
    </dgm:pt>
    <dgm:pt modelId="{34776D8D-367E-479B-903D-3553F781BC11}" type="pres">
      <dgm:prSet presAssocID="{7F065285-155D-4905-BABC-4A9425276643}" presName="noChildren" presStyleCnt="0"/>
      <dgm:spPr/>
    </dgm:pt>
    <dgm:pt modelId="{7D2D0CC2-ED1A-4D46-A8F5-7E506609C85A}" type="pres">
      <dgm:prSet presAssocID="{7F065285-155D-4905-BABC-4A9425276643}" presName="gap" presStyleCnt="0"/>
      <dgm:spPr/>
    </dgm:pt>
    <dgm:pt modelId="{040714BE-E021-46C5-A9BF-E1A41D69CA24}" type="pres">
      <dgm:prSet presAssocID="{7F065285-155D-4905-BABC-4A9425276643}" presName="medCircle2" presStyleLbl="vennNode1" presStyleIdx="3" presStyleCnt="6" custScaleX="90910" custScaleY="90910" custLinFactNeighborX="55195" custLinFactNeighborY="-24747"/>
      <dgm:spPr/>
    </dgm:pt>
    <dgm:pt modelId="{28206942-3E6B-414B-9BC1-86D9E0CE962F}" type="pres">
      <dgm:prSet presAssocID="{7F065285-155D-4905-BABC-4A9425276643}" presName="txLvlOnly1" presStyleLbl="revTx" presStyleIdx="3" presStyleCnt="6" custScaleX="90910" custScaleY="90910" custLinFactNeighborX="-7997" custLinFactNeighborY="-1908"/>
      <dgm:spPr/>
    </dgm:pt>
    <dgm:pt modelId="{0A32F5DF-D6DC-4406-A6C0-5C410D435B23}" type="pres">
      <dgm:prSet presAssocID="{C9F4A1B7-5C56-48A9-8CF0-BCDD989AAEFA}" presName="noChildren" presStyleCnt="0"/>
      <dgm:spPr/>
    </dgm:pt>
    <dgm:pt modelId="{2807044E-330E-4115-BB8F-C37ED481AB26}" type="pres">
      <dgm:prSet presAssocID="{C9F4A1B7-5C56-48A9-8CF0-BCDD989AAEFA}" presName="gap" presStyleCnt="0"/>
      <dgm:spPr/>
    </dgm:pt>
    <dgm:pt modelId="{0AB0E3A2-3F3F-48EB-A6B3-410816D80856}" type="pres">
      <dgm:prSet presAssocID="{C9F4A1B7-5C56-48A9-8CF0-BCDD989AAEFA}" presName="medCircle2" presStyleLbl="vennNode1" presStyleIdx="4" presStyleCnt="6" custScaleX="90910" custScaleY="90910" custLinFactNeighborX="28654" custLinFactNeighborY="-19884"/>
      <dgm:spPr/>
    </dgm:pt>
    <dgm:pt modelId="{DB918F90-58F7-4C7F-A624-2ECDE63292DE}" type="pres">
      <dgm:prSet presAssocID="{C9F4A1B7-5C56-48A9-8CF0-BCDD989AAEFA}" presName="txLvlOnly1" presStyleLbl="revTx" presStyleIdx="4" presStyleCnt="6" custScaleX="73623" custScaleY="90910" custLinFactNeighborX="7332" custLinFactNeighborY="-4480"/>
      <dgm:spPr/>
    </dgm:pt>
    <dgm:pt modelId="{45EEBEF9-D264-4F39-80D8-42072882580E}" type="pres">
      <dgm:prSet presAssocID="{F923891D-FF86-4BA6-8C43-E6F4B77FD44D}" presName="noChildren" presStyleCnt="0"/>
      <dgm:spPr/>
    </dgm:pt>
    <dgm:pt modelId="{FB7BD279-7BEF-4648-9156-6366141D6606}" type="pres">
      <dgm:prSet presAssocID="{F923891D-FF86-4BA6-8C43-E6F4B77FD44D}" presName="gap" presStyleCnt="0"/>
      <dgm:spPr/>
    </dgm:pt>
    <dgm:pt modelId="{1086A50B-ABAF-4C35-82F0-D5ED7443AD54}" type="pres">
      <dgm:prSet presAssocID="{F923891D-FF86-4BA6-8C43-E6F4B77FD44D}" presName="medCircle2" presStyleLbl="vennNode1" presStyleIdx="5" presStyleCnt="6" custLinFactY="-19731" custLinFactNeighborX="6363" custLinFactNeighborY="-100000"/>
      <dgm:spPr/>
    </dgm:pt>
    <dgm:pt modelId="{D47C95E5-37AD-429B-B2EF-2D62EFC1A50C}" type="pres">
      <dgm:prSet presAssocID="{F923891D-FF86-4BA6-8C43-E6F4B77FD44D}" presName="txLvlOnly1" presStyleLbl="revTx" presStyleIdx="5" presStyleCnt="6" custScaleX="90910" custScaleY="90910"/>
      <dgm:spPr/>
    </dgm:pt>
  </dgm:ptLst>
  <dgm:cxnLst>
    <dgm:cxn modelId="{CC75A300-CEC8-43A4-AE0C-EC6AC65078FF}" srcId="{E50D934E-F88E-46FC-8DEB-7B717CDBB1FC}" destId="{F2BD3FEC-BF90-45AB-BB14-A5461F51A3FF}" srcOrd="0" destOrd="0" parTransId="{EAFB3620-EEE6-44AD-A37D-F510F0B67777}" sibTransId="{930857B1-95E6-4595-B374-6776C1D9E2DE}"/>
    <dgm:cxn modelId="{46020514-F57C-4215-BA2F-7B1AD79D0010}" type="presOf" srcId="{C9F4A1B7-5C56-48A9-8CF0-BCDD989AAEFA}" destId="{DB918F90-58F7-4C7F-A624-2ECDE63292DE}" srcOrd="0" destOrd="0" presId="urn:microsoft.com/office/officeart/2008/layout/VerticalCircleList"/>
    <dgm:cxn modelId="{85FBDC17-BD9B-4967-A84E-E83FC37FAD90}" srcId="{E50D934E-F88E-46FC-8DEB-7B717CDBB1FC}" destId="{F923891D-FF86-4BA6-8C43-E6F4B77FD44D}" srcOrd="5" destOrd="0" parTransId="{E09EC3F2-CB45-481A-B639-A4D3D6A1F743}" sibTransId="{6F81A536-1B70-40AA-BEE6-9D69A067F174}"/>
    <dgm:cxn modelId="{2569D31E-402E-4F1B-BD56-0E552639042A}" type="presOf" srcId="{E170D5AF-7C11-49E9-9D4F-879740087762}" destId="{D1BD1882-ED7A-4943-AACF-70DC79DC016B}" srcOrd="0" destOrd="0" presId="urn:microsoft.com/office/officeart/2008/layout/VerticalCircleList"/>
    <dgm:cxn modelId="{B3CBCB5E-37FC-4BC5-8BE8-D4E469F0DE1A}" type="presOf" srcId="{F2BD3FEC-BF90-45AB-BB14-A5461F51A3FF}" destId="{57DC2A6B-B71E-49B8-85B2-D812554B5A02}" srcOrd="0" destOrd="0" presId="urn:microsoft.com/office/officeart/2008/layout/VerticalCircleList"/>
    <dgm:cxn modelId="{DDA44F69-5666-46EB-A7F3-5C67F9186086}" srcId="{E50D934E-F88E-46FC-8DEB-7B717CDBB1FC}" destId="{7F065285-155D-4905-BABC-4A9425276643}" srcOrd="3" destOrd="0" parTransId="{13A40C69-C880-4379-A62C-24096CA031C2}" sibTransId="{DE5BB5EA-F787-4427-9677-A963B3936229}"/>
    <dgm:cxn modelId="{CEA81B4A-7E56-4BFC-AD99-DEB3CB2998D4}" type="presOf" srcId="{E50D934E-F88E-46FC-8DEB-7B717CDBB1FC}" destId="{7D3AA4FA-E8A5-4129-AB4C-8767C16CFFD8}" srcOrd="0" destOrd="0" presId="urn:microsoft.com/office/officeart/2008/layout/VerticalCircleList"/>
    <dgm:cxn modelId="{9F9278BC-AF19-49C6-A24D-50F1F43334C1}" srcId="{E50D934E-F88E-46FC-8DEB-7B717CDBB1FC}" destId="{C9F4A1B7-5C56-48A9-8CF0-BCDD989AAEFA}" srcOrd="4" destOrd="0" parTransId="{5EB497FC-1054-4F5B-8B4D-B426B2BD3C1A}" sibTransId="{668F9AE7-1CFE-4E1D-825B-6B42FA8A01D7}"/>
    <dgm:cxn modelId="{51C371C2-1010-4992-A473-0DBF4A7637B3}" type="presOf" srcId="{F923891D-FF86-4BA6-8C43-E6F4B77FD44D}" destId="{D47C95E5-37AD-429B-B2EF-2D62EFC1A50C}" srcOrd="0" destOrd="0" presId="urn:microsoft.com/office/officeart/2008/layout/VerticalCircleList"/>
    <dgm:cxn modelId="{DADD78D0-2601-47BD-A5CC-733EF937E0C6}" srcId="{E50D934E-F88E-46FC-8DEB-7B717CDBB1FC}" destId="{E2C07455-0D12-4AD6-A4F5-653390A4F621}" srcOrd="2" destOrd="0" parTransId="{9F28EA4B-A2CC-4A13-AE45-9D3487D16610}" sibTransId="{2114FD8B-3D11-4C21-80F4-851E51D0B4D1}"/>
    <dgm:cxn modelId="{0D0CA4D9-BCEF-4866-95AC-D43398B38D59}" type="presOf" srcId="{7F065285-155D-4905-BABC-4A9425276643}" destId="{28206942-3E6B-414B-9BC1-86D9E0CE962F}" srcOrd="0" destOrd="0" presId="urn:microsoft.com/office/officeart/2008/layout/VerticalCircleList"/>
    <dgm:cxn modelId="{93B86CE3-9F8C-477C-96CC-32F03A3B175E}" type="presOf" srcId="{E2C07455-0D12-4AD6-A4F5-653390A4F621}" destId="{8006566E-2B68-498B-8F15-66E28B3524C5}" srcOrd="0" destOrd="0" presId="urn:microsoft.com/office/officeart/2008/layout/VerticalCircleList"/>
    <dgm:cxn modelId="{51A61EF3-A64B-4D3B-AB66-38C30B3FA6E7}" srcId="{E50D934E-F88E-46FC-8DEB-7B717CDBB1FC}" destId="{E170D5AF-7C11-49E9-9D4F-879740087762}" srcOrd="1" destOrd="0" parTransId="{1B2CA352-84AC-4DF3-983B-D0EDDE126E0B}" sibTransId="{D1D5A9F0-1F36-46E8-9FFB-D3DC8A3EC92B}"/>
    <dgm:cxn modelId="{183E647E-5508-4E5F-9497-6628EE18A431}" type="presParOf" srcId="{7D3AA4FA-E8A5-4129-AB4C-8767C16CFFD8}" destId="{BD8C8B63-176B-4358-8AF1-0F083EBCD377}" srcOrd="0" destOrd="0" presId="urn:microsoft.com/office/officeart/2008/layout/VerticalCircleList"/>
    <dgm:cxn modelId="{606A34F9-64B5-442E-BB77-2F685D45CDED}" type="presParOf" srcId="{BD8C8B63-176B-4358-8AF1-0F083EBCD377}" destId="{A54B7D46-9966-4523-8AA5-069F4A13BCE5}" srcOrd="0" destOrd="0" presId="urn:microsoft.com/office/officeart/2008/layout/VerticalCircleList"/>
    <dgm:cxn modelId="{F9965B20-9812-48EF-9A3F-E4915EC01794}" type="presParOf" srcId="{BD8C8B63-176B-4358-8AF1-0F083EBCD377}" destId="{40F7A840-C8FC-436F-8B5D-B253512CA335}" srcOrd="1" destOrd="0" presId="urn:microsoft.com/office/officeart/2008/layout/VerticalCircleList"/>
    <dgm:cxn modelId="{73D908BA-1538-48F9-AD0F-BEC6117C27A3}" type="presParOf" srcId="{BD8C8B63-176B-4358-8AF1-0F083EBCD377}" destId="{57DC2A6B-B71E-49B8-85B2-D812554B5A02}" srcOrd="2" destOrd="0" presId="urn:microsoft.com/office/officeart/2008/layout/VerticalCircleList"/>
    <dgm:cxn modelId="{CF520F7D-6048-467F-B7B4-24C19101813D}" type="presParOf" srcId="{7D3AA4FA-E8A5-4129-AB4C-8767C16CFFD8}" destId="{CF6CA0D0-9797-41AE-88B5-B1E482F90429}" srcOrd="1" destOrd="0" presId="urn:microsoft.com/office/officeart/2008/layout/VerticalCircleList"/>
    <dgm:cxn modelId="{7E54B9C6-672E-4E19-B391-3DBD1769476E}" type="presParOf" srcId="{CF6CA0D0-9797-41AE-88B5-B1E482F90429}" destId="{457ABA5E-296C-4C35-B7BC-8A6B4E8178C3}" srcOrd="0" destOrd="0" presId="urn:microsoft.com/office/officeart/2008/layout/VerticalCircleList"/>
    <dgm:cxn modelId="{84437DEF-E1FF-495F-9188-5CBBD9795056}" type="presParOf" srcId="{CF6CA0D0-9797-41AE-88B5-B1E482F90429}" destId="{E81CD748-D70D-4681-ACD9-10449AE00584}" srcOrd="1" destOrd="0" presId="urn:microsoft.com/office/officeart/2008/layout/VerticalCircleList"/>
    <dgm:cxn modelId="{9D0D3FA5-7C37-4E8A-9469-3B022C000D8D}" type="presParOf" srcId="{CF6CA0D0-9797-41AE-88B5-B1E482F90429}" destId="{D1BD1882-ED7A-4943-AACF-70DC79DC016B}" srcOrd="2" destOrd="0" presId="urn:microsoft.com/office/officeart/2008/layout/VerticalCircleList"/>
    <dgm:cxn modelId="{BF345EC2-C5F2-49B5-89B9-C8BFED70B459}" type="presParOf" srcId="{7D3AA4FA-E8A5-4129-AB4C-8767C16CFFD8}" destId="{E9E01486-0D6F-4561-A1D9-7AE0826E61C4}" srcOrd="2" destOrd="0" presId="urn:microsoft.com/office/officeart/2008/layout/VerticalCircleList"/>
    <dgm:cxn modelId="{A1E76CB6-1D5D-4898-9152-EAB2CFE0373B}" type="presParOf" srcId="{E9E01486-0D6F-4561-A1D9-7AE0826E61C4}" destId="{4067032F-18FA-434B-A126-115C0A6950E8}" srcOrd="0" destOrd="0" presId="urn:microsoft.com/office/officeart/2008/layout/VerticalCircleList"/>
    <dgm:cxn modelId="{F10A143D-1441-47E0-861A-DB87603D25E6}" type="presParOf" srcId="{E9E01486-0D6F-4561-A1D9-7AE0826E61C4}" destId="{6784B747-5F05-443A-AC36-A5CFA0057041}" srcOrd="1" destOrd="0" presId="urn:microsoft.com/office/officeart/2008/layout/VerticalCircleList"/>
    <dgm:cxn modelId="{E60EB2A2-B684-4461-9631-97A6096EAB96}" type="presParOf" srcId="{E9E01486-0D6F-4561-A1D9-7AE0826E61C4}" destId="{8006566E-2B68-498B-8F15-66E28B3524C5}" srcOrd="2" destOrd="0" presId="urn:microsoft.com/office/officeart/2008/layout/VerticalCircleList"/>
    <dgm:cxn modelId="{B02BF539-6636-4C44-BFFF-9B886F3CCEF4}" type="presParOf" srcId="{7D3AA4FA-E8A5-4129-AB4C-8767C16CFFD8}" destId="{34776D8D-367E-479B-903D-3553F781BC11}" srcOrd="3" destOrd="0" presId="urn:microsoft.com/office/officeart/2008/layout/VerticalCircleList"/>
    <dgm:cxn modelId="{AC4E1049-B7BA-4B23-B9FF-031FEC39CEB4}" type="presParOf" srcId="{34776D8D-367E-479B-903D-3553F781BC11}" destId="{7D2D0CC2-ED1A-4D46-A8F5-7E506609C85A}" srcOrd="0" destOrd="0" presId="urn:microsoft.com/office/officeart/2008/layout/VerticalCircleList"/>
    <dgm:cxn modelId="{17EFDAFE-01D9-4E6E-B900-174ABA5F1F6F}" type="presParOf" srcId="{34776D8D-367E-479B-903D-3553F781BC11}" destId="{040714BE-E021-46C5-A9BF-E1A41D69CA24}" srcOrd="1" destOrd="0" presId="urn:microsoft.com/office/officeart/2008/layout/VerticalCircleList"/>
    <dgm:cxn modelId="{22F4DCE2-4929-455E-98F2-4C51EFA9A99F}" type="presParOf" srcId="{34776D8D-367E-479B-903D-3553F781BC11}" destId="{28206942-3E6B-414B-9BC1-86D9E0CE962F}" srcOrd="2" destOrd="0" presId="urn:microsoft.com/office/officeart/2008/layout/VerticalCircleList"/>
    <dgm:cxn modelId="{4471842C-C5D8-4FA9-A109-B54B99C8A77B}" type="presParOf" srcId="{7D3AA4FA-E8A5-4129-AB4C-8767C16CFFD8}" destId="{0A32F5DF-D6DC-4406-A6C0-5C410D435B23}" srcOrd="4" destOrd="0" presId="urn:microsoft.com/office/officeart/2008/layout/VerticalCircleList"/>
    <dgm:cxn modelId="{C76EBA94-80EE-4DC2-BB0C-BB0866454BFF}" type="presParOf" srcId="{0A32F5DF-D6DC-4406-A6C0-5C410D435B23}" destId="{2807044E-330E-4115-BB8F-C37ED481AB26}" srcOrd="0" destOrd="0" presId="urn:microsoft.com/office/officeart/2008/layout/VerticalCircleList"/>
    <dgm:cxn modelId="{5CDE885A-9E55-476F-9359-BE98B87DE0D3}" type="presParOf" srcId="{0A32F5DF-D6DC-4406-A6C0-5C410D435B23}" destId="{0AB0E3A2-3F3F-48EB-A6B3-410816D80856}" srcOrd="1" destOrd="0" presId="urn:microsoft.com/office/officeart/2008/layout/VerticalCircleList"/>
    <dgm:cxn modelId="{7438CCDF-EA72-4057-9F77-E19E322C5D51}" type="presParOf" srcId="{0A32F5DF-D6DC-4406-A6C0-5C410D435B23}" destId="{DB918F90-58F7-4C7F-A624-2ECDE63292DE}" srcOrd="2" destOrd="0" presId="urn:microsoft.com/office/officeart/2008/layout/VerticalCircleList"/>
    <dgm:cxn modelId="{8C12A7A7-E3EB-4D2D-AF27-330BF03781B0}" type="presParOf" srcId="{7D3AA4FA-E8A5-4129-AB4C-8767C16CFFD8}" destId="{45EEBEF9-D264-4F39-80D8-42072882580E}" srcOrd="5" destOrd="0" presId="urn:microsoft.com/office/officeart/2008/layout/VerticalCircleList"/>
    <dgm:cxn modelId="{51FF37CC-C988-41F8-8A67-AFD887CD2F19}" type="presParOf" srcId="{45EEBEF9-D264-4F39-80D8-42072882580E}" destId="{FB7BD279-7BEF-4648-9156-6366141D6606}" srcOrd="0" destOrd="0" presId="urn:microsoft.com/office/officeart/2008/layout/VerticalCircleList"/>
    <dgm:cxn modelId="{31AF4231-CDE9-4994-86A3-E4EACC9621BA}" type="presParOf" srcId="{45EEBEF9-D264-4F39-80D8-42072882580E}" destId="{1086A50B-ABAF-4C35-82F0-D5ED7443AD54}" srcOrd="1" destOrd="0" presId="urn:microsoft.com/office/officeart/2008/layout/VerticalCircleList"/>
    <dgm:cxn modelId="{2ADFBF9E-4184-4F57-852B-4373963F15D8}" type="presParOf" srcId="{45EEBEF9-D264-4F39-80D8-42072882580E}" destId="{D47C95E5-37AD-429B-B2EF-2D62EFC1A50C}"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379F72-B717-4E3B-836B-0A4B50226857}">
      <dsp:nvSpPr>
        <dsp:cNvPr id="0" name=""/>
        <dsp:cNvSpPr/>
      </dsp:nvSpPr>
      <dsp:spPr>
        <a:xfrm>
          <a:off x="146475" y="272"/>
          <a:ext cx="720000" cy="82125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272"/>
        <a:ext cx="720000" cy="821252"/>
      </dsp:txXfrm>
    </dsp:sp>
    <dsp:sp modelId="{84C273BD-2FA2-4638-A48D-70CE3FEB6C25}">
      <dsp:nvSpPr>
        <dsp:cNvPr id="0" name=""/>
        <dsp:cNvSpPr/>
      </dsp:nvSpPr>
      <dsp:spPr>
        <a:xfrm>
          <a:off x="146475" y="862586"/>
          <a:ext cx="720000" cy="821252"/>
        </a:xfrm>
        <a:prstGeom prst="rect">
          <a:avLst/>
        </a:prstGeom>
        <a:solidFill>
          <a:schemeClr val="accent5">
            <a:hueOff val="-1050478"/>
            <a:satOff val="-1461"/>
            <a:lumOff val="-5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862586"/>
        <a:ext cx="720000" cy="821252"/>
      </dsp:txXfrm>
    </dsp:sp>
    <dsp:sp modelId="{C83DBA32-D331-4737-AED5-A07FD2C19BCD}">
      <dsp:nvSpPr>
        <dsp:cNvPr id="0" name=""/>
        <dsp:cNvSpPr/>
      </dsp:nvSpPr>
      <dsp:spPr>
        <a:xfrm>
          <a:off x="146475" y="1724901"/>
          <a:ext cx="720000" cy="821252"/>
        </a:xfrm>
        <a:prstGeom prst="rect">
          <a:avLst/>
        </a:prstGeom>
        <a:solidFill>
          <a:schemeClr val="accent5">
            <a:hueOff val="-2100956"/>
            <a:satOff val="-2922"/>
            <a:lumOff val="-11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a:off x="146475" y="1724901"/>
        <a:ext cx="720000" cy="821252"/>
      </dsp:txXfrm>
    </dsp:sp>
    <dsp:sp modelId="{36708297-DB13-4163-AB4D-6E2DACBD5A2E}">
      <dsp:nvSpPr>
        <dsp:cNvPr id="0" name=""/>
        <dsp:cNvSpPr/>
      </dsp:nvSpPr>
      <dsp:spPr>
        <a:xfrm>
          <a:off x="146475" y="2587216"/>
          <a:ext cx="720000" cy="821252"/>
        </a:xfrm>
        <a:prstGeom prst="rect">
          <a:avLst/>
        </a:prstGeom>
        <a:solidFill>
          <a:schemeClr val="accent5">
            <a:hueOff val="-3151433"/>
            <a:satOff val="-4383"/>
            <a:lumOff val="-16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2587216"/>
        <a:ext cx="720000" cy="821252"/>
      </dsp:txXfrm>
    </dsp:sp>
    <dsp:sp modelId="{9D41DA34-AF59-485A-8D94-0295CA5524C2}">
      <dsp:nvSpPr>
        <dsp:cNvPr id="0" name=""/>
        <dsp:cNvSpPr/>
      </dsp:nvSpPr>
      <dsp:spPr>
        <a:xfrm>
          <a:off x="146475" y="3449531"/>
          <a:ext cx="720000" cy="821252"/>
        </a:xfrm>
        <a:prstGeom prst="rect">
          <a:avLst/>
        </a:prstGeom>
        <a:solidFill>
          <a:schemeClr val="accent5">
            <a:hueOff val="-4201911"/>
            <a:satOff val="-5845"/>
            <a:lumOff val="-22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3449531"/>
        <a:ext cx="720000" cy="821252"/>
      </dsp:txXfrm>
    </dsp:sp>
    <dsp:sp modelId="{77B551C8-2AFB-4727-9E2F-D4106722C998}">
      <dsp:nvSpPr>
        <dsp:cNvPr id="0" name=""/>
        <dsp:cNvSpPr/>
      </dsp:nvSpPr>
      <dsp:spPr>
        <a:xfrm>
          <a:off x="146475" y="4311846"/>
          <a:ext cx="720000" cy="821252"/>
        </a:xfrm>
        <a:prstGeom prst="rect">
          <a:avLst/>
        </a:prstGeom>
        <a:solidFill>
          <a:schemeClr val="accent5">
            <a:hueOff val="-5252389"/>
            <a:satOff val="-7306"/>
            <a:lumOff val="-280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4311846"/>
        <a:ext cx="720000" cy="821252"/>
      </dsp:txXfrm>
    </dsp:sp>
    <dsp:sp modelId="{405FF3AC-1C4C-44C7-9343-97B169B3170E}">
      <dsp:nvSpPr>
        <dsp:cNvPr id="0" name=""/>
        <dsp:cNvSpPr/>
      </dsp:nvSpPr>
      <dsp:spPr>
        <a:xfrm>
          <a:off x="146475" y="5174160"/>
          <a:ext cx="720000" cy="821252"/>
        </a:xfrm>
        <a:prstGeom prst="rect">
          <a:avLst/>
        </a:prstGeom>
        <a:solidFill>
          <a:schemeClr val="accent5">
            <a:hueOff val="-6302867"/>
            <a:satOff val="-8767"/>
            <a:lumOff val="-33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5174160"/>
        <a:ext cx="720000" cy="821252"/>
      </dsp:txXfrm>
    </dsp:sp>
    <dsp:sp modelId="{1CDF12D4-1AF7-498C-BA6D-8D4246810396}">
      <dsp:nvSpPr>
        <dsp:cNvPr id="0" name=""/>
        <dsp:cNvSpPr/>
      </dsp:nvSpPr>
      <dsp:spPr>
        <a:xfrm>
          <a:off x="146475" y="6036475"/>
          <a:ext cx="720000" cy="821252"/>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9220" tIns="109220" rIns="109220" bIns="109220" numCol="1" spcCol="1270" anchor="ctr" anchorCtr="0">
          <a:noAutofit/>
        </a:bodyPr>
        <a:lstStyle/>
        <a:p>
          <a:pPr marL="0" lvl="0" indent="0" algn="ctr" defTabSz="1911350">
            <a:lnSpc>
              <a:spcPct val="90000"/>
            </a:lnSpc>
            <a:spcBef>
              <a:spcPct val="0"/>
            </a:spcBef>
            <a:spcAft>
              <a:spcPct val="35000"/>
            </a:spcAft>
            <a:buNone/>
          </a:pPr>
          <a:endParaRPr lang="en-US" sz="4300" kern="1200"/>
        </a:p>
      </dsp:txBody>
      <dsp:txXfrm>
        <a:off x="146475" y="6036475"/>
        <a:ext cx="720000" cy="8212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F7A840-C8FC-436F-8B5D-B253512CA335}">
      <dsp:nvSpPr>
        <dsp:cNvPr id="0" name=""/>
        <dsp:cNvSpPr/>
      </dsp:nvSpPr>
      <dsp:spPr>
        <a:xfrm>
          <a:off x="4995900" y="0"/>
          <a:ext cx="799556" cy="799556"/>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57DC2A6B-B71E-49B8-85B2-D812554B5A02}">
      <dsp:nvSpPr>
        <dsp:cNvPr id="0" name=""/>
        <dsp:cNvSpPr/>
      </dsp:nvSpPr>
      <dsp:spPr>
        <a:xfrm>
          <a:off x="1152444" y="42710"/>
          <a:ext cx="3676549" cy="799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    کلیات پژوهش</a:t>
          </a:r>
          <a:endParaRPr lang="en-US" sz="2400" b="1" kern="1200" dirty="0">
            <a:cs typeface="B Mitra" panose="00000400000000000000" pitchFamily="2" charset="-78"/>
          </a:endParaRPr>
        </a:p>
      </dsp:txBody>
      <dsp:txXfrm>
        <a:off x="1152444" y="42710"/>
        <a:ext cx="3676549" cy="799556"/>
      </dsp:txXfrm>
    </dsp:sp>
    <dsp:sp modelId="{E81CD748-D70D-4681-ACD9-10449AE00584}">
      <dsp:nvSpPr>
        <dsp:cNvPr id="0" name=""/>
        <dsp:cNvSpPr/>
      </dsp:nvSpPr>
      <dsp:spPr>
        <a:xfrm>
          <a:off x="5405083" y="785301"/>
          <a:ext cx="799556" cy="799556"/>
        </a:xfrm>
        <a:prstGeom prst="ellipse">
          <a:avLst/>
        </a:prstGeom>
        <a:solidFill>
          <a:schemeClr val="accent5">
            <a:alpha val="50000"/>
            <a:hueOff val="-1470669"/>
            <a:satOff val="-2046"/>
            <a:lumOff val="-7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D1BD1882-ED7A-4943-AACF-70DC79DC016B}">
      <dsp:nvSpPr>
        <dsp:cNvPr id="0" name=""/>
        <dsp:cNvSpPr/>
      </dsp:nvSpPr>
      <dsp:spPr>
        <a:xfrm>
          <a:off x="1324893" y="793691"/>
          <a:ext cx="3551354" cy="799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    مبانی نظری وپیشینه پژوهش</a:t>
          </a:r>
        </a:p>
      </dsp:txBody>
      <dsp:txXfrm>
        <a:off x="1324893" y="793691"/>
        <a:ext cx="3551354" cy="799556"/>
      </dsp:txXfrm>
    </dsp:sp>
    <dsp:sp modelId="{6784B747-5F05-443A-AC36-A5CFA0057041}">
      <dsp:nvSpPr>
        <dsp:cNvPr id="0" name=""/>
        <dsp:cNvSpPr/>
      </dsp:nvSpPr>
      <dsp:spPr>
        <a:xfrm>
          <a:off x="4958689" y="1647002"/>
          <a:ext cx="799556" cy="799556"/>
        </a:xfrm>
        <a:prstGeom prst="ellipse">
          <a:avLst/>
        </a:prstGeom>
        <a:solidFill>
          <a:schemeClr val="accent5">
            <a:alpha val="50000"/>
            <a:hueOff val="-2941338"/>
            <a:satOff val="-4091"/>
            <a:lumOff val="-1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8006566E-2B68-498B-8F15-66E28B3524C5}">
      <dsp:nvSpPr>
        <dsp:cNvPr id="0" name=""/>
        <dsp:cNvSpPr/>
      </dsp:nvSpPr>
      <dsp:spPr>
        <a:xfrm>
          <a:off x="534915" y="1773774"/>
          <a:ext cx="4265923" cy="799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baseline="0" dirty="0">
              <a:cs typeface="B Mitra" panose="00000400000000000000" pitchFamily="2" charset="-78"/>
            </a:rPr>
            <a:t>روش شناسی تحقیق</a:t>
          </a:r>
          <a:endParaRPr lang="en-US" sz="2400" b="1" kern="1200" dirty="0">
            <a:cs typeface="B Mitra" panose="00000400000000000000" pitchFamily="2" charset="-78"/>
          </a:endParaRPr>
        </a:p>
      </dsp:txBody>
      <dsp:txXfrm>
        <a:off x="534915" y="1773774"/>
        <a:ext cx="4265923" cy="799556"/>
      </dsp:txXfrm>
    </dsp:sp>
    <dsp:sp modelId="{040714BE-E021-46C5-A9BF-E1A41D69CA24}">
      <dsp:nvSpPr>
        <dsp:cNvPr id="0" name=""/>
        <dsp:cNvSpPr/>
      </dsp:nvSpPr>
      <dsp:spPr>
        <a:xfrm>
          <a:off x="5569961" y="2463568"/>
          <a:ext cx="799556" cy="799556"/>
        </a:xfrm>
        <a:prstGeom prst="ellipse">
          <a:avLst/>
        </a:prstGeom>
        <a:solidFill>
          <a:schemeClr val="accent5">
            <a:alpha val="50000"/>
            <a:hueOff val="-4412007"/>
            <a:satOff val="-6137"/>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28206942-3E6B-414B-9BC1-86D9E0CE962F}">
      <dsp:nvSpPr>
        <dsp:cNvPr id="0" name=""/>
        <dsp:cNvSpPr/>
      </dsp:nvSpPr>
      <dsp:spPr>
        <a:xfrm>
          <a:off x="629844" y="2664437"/>
          <a:ext cx="4265923" cy="799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تجزیه</a:t>
          </a:r>
          <a:r>
            <a:rPr lang="fa-IR" sz="2400" b="1" kern="1200" baseline="0" dirty="0">
              <a:cs typeface="B Mitra" panose="00000400000000000000" pitchFamily="2" charset="-78"/>
            </a:rPr>
            <a:t> وتحلیل دادها</a:t>
          </a:r>
          <a:endParaRPr lang="en-US" sz="2400" b="1" kern="1200" dirty="0">
            <a:cs typeface="B Mitra" panose="00000400000000000000" pitchFamily="2" charset="-78"/>
          </a:endParaRPr>
        </a:p>
      </dsp:txBody>
      <dsp:txXfrm>
        <a:off x="629844" y="2664437"/>
        <a:ext cx="4265923" cy="799556"/>
      </dsp:txXfrm>
    </dsp:sp>
    <dsp:sp modelId="{0AB0E3A2-3F3F-48EB-A6B3-410816D80856}">
      <dsp:nvSpPr>
        <dsp:cNvPr id="0" name=""/>
        <dsp:cNvSpPr/>
      </dsp:nvSpPr>
      <dsp:spPr>
        <a:xfrm>
          <a:off x="5133735" y="3385841"/>
          <a:ext cx="799556" cy="799556"/>
        </a:xfrm>
        <a:prstGeom prst="ellipse">
          <a:avLst/>
        </a:prstGeom>
        <a:solidFill>
          <a:schemeClr val="accent5">
            <a:alpha val="50000"/>
            <a:hueOff val="-5882676"/>
            <a:satOff val="-8182"/>
            <a:lumOff val="-31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DB918F90-58F7-4C7F-A624-2ECDE63292DE}">
      <dsp:nvSpPr>
        <dsp:cNvPr id="0" name=""/>
        <dsp:cNvSpPr/>
      </dsp:nvSpPr>
      <dsp:spPr>
        <a:xfrm>
          <a:off x="1551949" y="3521319"/>
          <a:ext cx="3454736" cy="799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r" defTabSz="1066800">
            <a:lnSpc>
              <a:spcPct val="90000"/>
            </a:lnSpc>
            <a:spcBef>
              <a:spcPct val="0"/>
            </a:spcBef>
            <a:spcAft>
              <a:spcPct val="35000"/>
            </a:spcAft>
            <a:buNone/>
          </a:pPr>
          <a:r>
            <a:rPr lang="fa-IR" sz="2400" b="1" kern="1200" dirty="0">
              <a:cs typeface="B Mitra" panose="00000400000000000000" pitchFamily="2" charset="-78"/>
            </a:rPr>
            <a:t>بحث و نتیجه گیری</a:t>
          </a:r>
          <a:endParaRPr lang="en-US" sz="2400" b="1" kern="1200" dirty="0">
            <a:cs typeface="B Mitra" panose="00000400000000000000" pitchFamily="2" charset="-78"/>
          </a:endParaRPr>
        </a:p>
      </dsp:txBody>
      <dsp:txXfrm>
        <a:off x="1551949" y="3521319"/>
        <a:ext cx="3454736" cy="799556"/>
      </dsp:txXfrm>
    </dsp:sp>
    <dsp:sp modelId="{1086A50B-ABAF-4C35-82F0-D5ED7443AD54}">
      <dsp:nvSpPr>
        <dsp:cNvPr id="0" name=""/>
        <dsp:cNvSpPr/>
      </dsp:nvSpPr>
      <dsp:spPr>
        <a:xfrm>
          <a:off x="5100509" y="3347213"/>
          <a:ext cx="879502" cy="879502"/>
        </a:xfrm>
        <a:prstGeom prst="ellipse">
          <a:avLst/>
        </a:prstGeom>
        <a:solidFill>
          <a:schemeClr val="accent5">
            <a:alpha val="50000"/>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D47C95E5-37AD-429B-B2EF-2D62EFC1A50C}">
      <dsp:nvSpPr>
        <dsp:cNvPr id="0" name=""/>
        <dsp:cNvSpPr/>
      </dsp:nvSpPr>
      <dsp:spPr>
        <a:xfrm>
          <a:off x="1005101" y="4440224"/>
          <a:ext cx="4265923" cy="799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60960" rIns="0" bIns="60960" numCol="1" spcCol="1270" anchor="ctr" anchorCtr="0">
          <a:noAutofit/>
        </a:bodyPr>
        <a:lstStyle/>
        <a:p>
          <a:pPr marL="0" lvl="0" indent="0" algn="r" defTabSz="2133600">
            <a:lnSpc>
              <a:spcPct val="90000"/>
            </a:lnSpc>
            <a:spcBef>
              <a:spcPct val="0"/>
            </a:spcBef>
            <a:spcAft>
              <a:spcPct val="35000"/>
            </a:spcAft>
            <a:buNone/>
          </a:pPr>
          <a:endParaRPr lang="en-US" sz="4800" kern="1200" dirty="0"/>
        </a:p>
      </dsp:txBody>
      <dsp:txXfrm>
        <a:off x="1005101" y="4440224"/>
        <a:ext cx="4265923" cy="799556"/>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09A08017-53B6-41BA-A49E-942CE4437C01}" type="datetimeFigureOut">
              <a:rPr lang="fa-IR" smtClean="0"/>
              <a:t>19/03/1447</a:t>
            </a:fld>
            <a:endParaRPr lang="fa-I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A460C46A-42D2-4D4D-90A6-DEBE7165464C}" type="slidenum">
              <a:rPr lang="fa-IR" smtClean="0"/>
              <a:t>‹#›</a:t>
            </a:fld>
            <a:endParaRPr lang="fa-IR"/>
          </a:p>
        </p:txBody>
      </p:sp>
    </p:spTree>
    <p:extLst>
      <p:ext uri="{BB962C8B-B14F-4D97-AF65-F5344CB8AC3E}">
        <p14:creationId xmlns:p14="http://schemas.microsoft.com/office/powerpoint/2010/main" val="37986817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9BFD29EF-5019-45A7-8A27-1AE0D1481813}" type="datetimeFigureOut">
              <a:rPr lang="fa-IR" smtClean="0"/>
              <a:t>19/03/1447</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8EC4A3C3-E747-4472-A35E-8B4892056781}" type="slidenum">
              <a:rPr lang="fa-IR" smtClean="0"/>
              <a:t>‹#›</a:t>
            </a:fld>
            <a:endParaRPr lang="fa-IR"/>
          </a:p>
        </p:txBody>
      </p:sp>
    </p:spTree>
    <p:extLst>
      <p:ext uri="{BB962C8B-B14F-4D97-AF65-F5344CB8AC3E}">
        <p14:creationId xmlns:p14="http://schemas.microsoft.com/office/powerpoint/2010/main" val="1700893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a-IR"/>
          </a:p>
        </p:txBody>
      </p:sp>
      <p:sp>
        <p:nvSpPr>
          <p:cNvPr id="4" name="Date Placeholder 3"/>
          <p:cNvSpPr>
            <a:spLocks noGrp="1"/>
          </p:cNvSpPr>
          <p:nvPr>
            <p:ph type="dt" sz="half" idx="10"/>
          </p:nvPr>
        </p:nvSpPr>
        <p:spPr/>
        <p:txBody>
          <a:bodyPr/>
          <a:lstStyle/>
          <a:p>
            <a:fld id="{EC70E2E4-55FC-4907-9228-E9434CE0E214}" type="datetime1">
              <a:rPr lang="en-US" smtClean="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2430786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DB825A64-494F-4B98-A433-AAD1488D7C1C}" type="datetime1">
              <a:rPr lang="en-US" smtClean="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432575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4CD07368-AA12-4082-BF09-8D068520266A}" type="datetime1">
              <a:rPr lang="en-US" smtClean="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888890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F216231D-A491-4B68-ADE7-FDFD564A1C8E}" type="datetime1">
              <a:rPr lang="en-US" smtClean="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723177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EBE01B9-89B5-4C3B-8A0B-18A21BBB8735}" type="datetime1">
              <a:rPr lang="en-US" smtClean="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4149471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p:cNvSpPr>
            <a:spLocks noGrp="1"/>
          </p:cNvSpPr>
          <p:nvPr>
            <p:ph type="dt" sz="half" idx="10"/>
          </p:nvPr>
        </p:nvSpPr>
        <p:spPr/>
        <p:txBody>
          <a:bodyPr/>
          <a:lstStyle/>
          <a:p>
            <a:fld id="{B13220AB-5858-4DFB-A59B-597F75DF25D0}" type="datetime1">
              <a:rPr lang="en-US" smtClean="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414640086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p:cNvSpPr>
            <a:spLocks noGrp="1"/>
          </p:cNvSpPr>
          <p:nvPr>
            <p:ph type="dt" sz="half" idx="10"/>
          </p:nvPr>
        </p:nvSpPr>
        <p:spPr/>
        <p:txBody>
          <a:bodyPr/>
          <a:lstStyle/>
          <a:p>
            <a:fld id="{894FA840-324C-4FD1-AD64-ADC5C403EAA9}" type="datetime1">
              <a:rPr lang="en-US" smtClean="0"/>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09926890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Date Placeholder 2"/>
          <p:cNvSpPr>
            <a:spLocks noGrp="1"/>
          </p:cNvSpPr>
          <p:nvPr>
            <p:ph type="dt" sz="half" idx="10"/>
          </p:nvPr>
        </p:nvSpPr>
        <p:spPr/>
        <p:txBody>
          <a:bodyPr/>
          <a:lstStyle/>
          <a:p>
            <a:fld id="{D6C2276B-BDCA-427E-9298-9DD17830DD30}" type="datetime1">
              <a:rPr lang="en-US" smtClean="0"/>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9891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9EC28-F325-43C4-B4DB-2A54A1EF7940}" type="datetime1">
              <a:rPr lang="en-US" smtClean="0"/>
              <a:t>9/11/2025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26476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524E12E-F430-4647-BC14-8587A79FF535}" type="datetime1">
              <a:rPr lang="en-US" smtClean="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76990986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C94CFE-2252-4CA3-AD36-72C4A594A7D0}" type="datetime1">
              <a:rPr lang="en-US" smtClean="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834686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146240-D6F5-490C-82F5-7ADA8EC89E4A}" type="datetime1">
              <a:rPr lang="en-US" smtClean="0"/>
              <a:t>9/11/2025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855194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2.xml"/><Relationship Id="rId7" Type="http://schemas.openxmlformats.org/officeDocument/2006/relationships/image" Target="../media/image2.jpg"/><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372575186"/>
              </p:ext>
            </p:extLst>
          </p:nvPr>
        </p:nvGraphicFramePr>
        <p:xfrm>
          <a:off x="11179048" y="1"/>
          <a:ext cx="1012952"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466344" y="1799074"/>
            <a:ext cx="10529824" cy="4331379"/>
          </a:xfrm>
          <a:prstGeom prst="rect">
            <a:avLst/>
          </a:prstGeom>
        </p:spPr>
        <p:txBody>
          <a:bodyPr wrap="square">
            <a:spAutoFit/>
          </a:bodyPr>
          <a:lstStyle/>
          <a:p>
            <a:pPr algn="ctr" rtl="1">
              <a:lnSpc>
                <a:spcPct val="107000"/>
              </a:lnSpc>
              <a:spcAft>
                <a:spcPts val="800"/>
              </a:spcAft>
            </a:pPr>
            <a:r>
              <a:rPr lang="fa-IR" sz="2400" b="1" dirty="0">
                <a:effectLst/>
                <a:latin typeface="Calibri" panose="020F0502020204030204" pitchFamily="34" charset="0"/>
                <a:ea typeface="Calibri" panose="020F0502020204030204" pitchFamily="34" charset="0"/>
                <a:cs typeface="B Nazanin" panose="00000400000000000000" pitchFamily="2" charset="-78"/>
              </a:rPr>
              <a:t>رابطه رفتار وارسی بدنی با عدم تحمل پریشانی به واسطه سوء تعبیر منفی نشانه های بدنی در افراد مبتلا به نشانه های بدریخت انگاری‌بدنی</a:t>
            </a:r>
            <a:endParaRPr lang="en-US" sz="2400" dirty="0">
              <a:effectLst/>
              <a:latin typeface="Calibri" panose="020F0502020204030204" pitchFamily="34" charset="0"/>
              <a:ea typeface="Calibri" panose="020F0502020204030204" pitchFamily="34" charset="0"/>
              <a:cs typeface="B Nazanin" panose="00000400000000000000" pitchFamily="2" charset="-78"/>
            </a:endParaRPr>
          </a:p>
          <a:p>
            <a:pPr algn="r" rtl="1">
              <a:lnSpc>
                <a:spcPct val="107000"/>
              </a:lnSpc>
              <a:spcAft>
                <a:spcPts val="800"/>
              </a:spcAft>
            </a:pP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SA" b="1" dirty="0">
                <a:solidFill>
                  <a:srgbClr val="000000"/>
                </a:solidFill>
                <a:latin typeface="B Nazanin" panose="00000400000000000000" pitchFamily="2" charset="-78"/>
                <a:ea typeface="B Nazanin" panose="00000400000000000000" pitchFamily="2" charset="-78"/>
                <a:cs typeface="B Mitra" panose="00000400000000000000" pitchFamily="2" charset="-78"/>
              </a:rPr>
              <a:t>استاد راهنما:</a:t>
            </a: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sz="1800" b="1" dirty="0">
                <a:effectLst/>
                <a:latin typeface="Calibri" panose="020F0502020204030204" pitchFamily="34" charset="0"/>
                <a:ea typeface="Calibri" panose="020F0502020204030204" pitchFamily="34" charset="0"/>
                <a:cs typeface="B Mitra" panose="00000400000000000000" pitchFamily="2" charset="-78"/>
              </a:rPr>
              <a:t>دکتر تورج هاشمی</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b="1" dirty="0">
                <a:solidFill>
                  <a:srgbClr val="000000"/>
                </a:solidFill>
                <a:latin typeface="Cambria" panose="02040503050406030204" pitchFamily="18" charset="0"/>
                <a:ea typeface="B Nazanin" panose="00000400000000000000" pitchFamily="2" charset="-78"/>
                <a:cs typeface="B Mitra" panose="00000400000000000000" pitchFamily="2" charset="-78"/>
              </a:rPr>
              <a:t>استاد مشاور:</a:t>
            </a: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sz="1800" b="1" dirty="0">
                <a:effectLst/>
                <a:latin typeface="Calibri" panose="020F0502020204030204" pitchFamily="34" charset="0"/>
                <a:ea typeface="Calibri" panose="020F0502020204030204" pitchFamily="34" charset="0"/>
                <a:cs typeface="B Mitra" panose="00000400000000000000" pitchFamily="2" charset="-78"/>
              </a:rPr>
              <a:t>دکتر نعیمه ماشینچی عباسی</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b="1" dirty="0">
                <a:solidFill>
                  <a:srgbClr val="000000"/>
                </a:solidFill>
                <a:latin typeface="Cambria" panose="02040503050406030204" pitchFamily="18" charset="0"/>
                <a:ea typeface="B Nazanin" panose="00000400000000000000" pitchFamily="2" charset="-78"/>
                <a:cs typeface="B Mitra" panose="00000400000000000000" pitchFamily="2" charset="-78"/>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b="1" dirty="0">
                <a:solidFill>
                  <a:srgbClr val="000000"/>
                </a:solidFill>
                <a:latin typeface="B Nazanin" panose="00000400000000000000" pitchFamily="2" charset="-78"/>
                <a:ea typeface="B Nazanin" panose="00000400000000000000" pitchFamily="2" charset="-78"/>
                <a:cs typeface="B Mitra" panose="00000400000000000000" pitchFamily="2" charset="-78"/>
              </a:rPr>
              <a:t>پژوهشگر:</a:t>
            </a:r>
            <a:endParaRPr lang="en-US" sz="1400" dirty="0">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fa-IR" b="1" dirty="0">
                <a:solidFill>
                  <a:srgbClr val="000000"/>
                </a:solidFill>
                <a:latin typeface="B Nazanin" panose="00000400000000000000" pitchFamily="2" charset="-78"/>
                <a:ea typeface="B Nazanin" panose="00000400000000000000" pitchFamily="2" charset="-78"/>
                <a:cs typeface="B Mitra" panose="00000400000000000000" pitchFamily="2" charset="-78"/>
              </a:rPr>
              <a:t>هاله زارع </a:t>
            </a:r>
          </a:p>
          <a:p>
            <a:pPr algn="ctr" rtl="1">
              <a:lnSpc>
                <a:spcPct val="107000"/>
              </a:lnSpc>
              <a:spcAft>
                <a:spcPts val="800"/>
              </a:spcAft>
            </a:pPr>
            <a:endParaRPr lang="en-US" sz="1400" dirty="0">
              <a:latin typeface="Calibri" panose="020F0502020204030204" pitchFamily="34" charset="0"/>
              <a:ea typeface="Calibri" panose="020F050202020403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975F3F9F-8AA0-F5F6-F7C8-F81752C0CDFB}"/>
              </a:ext>
            </a:extLst>
          </p:cNvPr>
          <p:cNvPicPr>
            <a:picLocks noChangeAspect="1"/>
          </p:cNvPicPr>
          <p:nvPr/>
        </p:nvPicPr>
        <p:blipFill>
          <a:blip r:embed="rId7"/>
          <a:stretch>
            <a:fillRect/>
          </a:stretch>
        </p:blipFill>
        <p:spPr>
          <a:xfrm>
            <a:off x="5045396" y="216518"/>
            <a:ext cx="1371719" cy="1341236"/>
          </a:xfrm>
          <a:prstGeom prst="rect">
            <a:avLst/>
          </a:prstGeom>
        </p:spPr>
      </p:pic>
      <p:sp>
        <p:nvSpPr>
          <p:cNvPr id="3" name="Slide Number Placeholder 2">
            <a:extLst>
              <a:ext uri="{FF2B5EF4-FFF2-40B4-BE49-F238E27FC236}">
                <a16:creationId xmlns:a16="http://schemas.microsoft.com/office/drawing/2014/main" id="{2189C6F3-1E69-0D95-0926-7729256208C2}"/>
              </a:ext>
            </a:extLst>
          </p:cNvPr>
          <p:cNvSpPr>
            <a:spLocks noGrp="1"/>
          </p:cNvSpPr>
          <p:nvPr>
            <p:ph type="sldNum" sz="quarter" idx="12"/>
          </p:nvPr>
        </p:nvSpPr>
        <p:spPr/>
        <p:txBody>
          <a:bodyPr/>
          <a:lstStyle/>
          <a:p>
            <a:fld id="{71766878-3199-4EAB-94E7-2D6D11070E14}" type="slidenum">
              <a:rPr lang="en-US" smtClean="0"/>
              <a:t>1</a:t>
            </a:fld>
            <a:endParaRPr lang="en-US" dirty="0"/>
          </a:p>
        </p:txBody>
      </p:sp>
    </p:spTree>
    <p:extLst>
      <p:ext uri="{BB962C8B-B14F-4D97-AF65-F5344CB8AC3E}">
        <p14:creationId xmlns:p14="http://schemas.microsoft.com/office/powerpoint/2010/main" val="4264492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320439" y="267461"/>
            <a:ext cx="3993401" cy="1323439"/>
          </a:xfrm>
          <a:prstGeom prst="rect">
            <a:avLst/>
          </a:prstGeom>
        </p:spPr>
        <p:txBody>
          <a:bodyPr wrap="none">
            <a:spAutoFit/>
          </a:bodyPr>
          <a:lstStyle/>
          <a:p>
            <a:r>
              <a:rPr lang="fa-IR" sz="4000" b="1" dirty="0">
                <a:cs typeface="B Mitra" panose="00000400000000000000" pitchFamily="2" charset="-78"/>
              </a:rPr>
              <a:t>روش شناسی پژوهش</a:t>
            </a:r>
          </a:p>
          <a:p>
            <a:endParaRPr lang="fa-IR" sz="4000" b="1" dirty="0">
              <a:cs typeface="B Mitra" panose="00000400000000000000" pitchFamily="2" charset="-78"/>
            </a:endParaRP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41CDEE70-D82F-70F0-215D-8DA65B9A7B27}"/>
              </a:ext>
            </a:extLst>
          </p:cNvPr>
          <p:cNvSpPr>
            <a:spLocks noGrp="1"/>
          </p:cNvSpPr>
          <p:nvPr>
            <p:ph type="sldNum" sz="quarter" idx="12"/>
          </p:nvPr>
        </p:nvSpPr>
        <p:spPr/>
        <p:txBody>
          <a:bodyPr/>
          <a:lstStyle/>
          <a:p>
            <a:fld id="{71766878-3199-4EAB-94E7-2D6D11070E14}" type="slidenum">
              <a:rPr lang="en-US" smtClean="0"/>
              <a:t>10</a:t>
            </a:fld>
            <a:endParaRPr lang="en-US" dirty="0"/>
          </a:p>
        </p:txBody>
      </p:sp>
      <p:sp>
        <p:nvSpPr>
          <p:cNvPr id="5" name="TextBox 4">
            <a:extLst>
              <a:ext uri="{FF2B5EF4-FFF2-40B4-BE49-F238E27FC236}">
                <a16:creationId xmlns:a16="http://schemas.microsoft.com/office/drawing/2014/main" id="{5D271033-370A-44AF-0079-99AF1372DB20}"/>
              </a:ext>
            </a:extLst>
          </p:cNvPr>
          <p:cNvSpPr txBox="1"/>
          <p:nvPr/>
        </p:nvSpPr>
        <p:spPr>
          <a:xfrm>
            <a:off x="352338" y="1590900"/>
            <a:ext cx="10569429" cy="2823850"/>
          </a:xfrm>
          <a:prstGeom prst="rect">
            <a:avLst/>
          </a:prstGeom>
          <a:noFill/>
        </p:spPr>
        <p:txBody>
          <a:bodyPr wrap="square">
            <a:spAutoFit/>
          </a:bodyPr>
          <a:lstStyle/>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ابزار گردآوری داده:</a:t>
            </a:r>
          </a:p>
          <a:p>
            <a:pPr algn="just" rtl="1">
              <a:lnSpc>
                <a:spcPct val="150000"/>
              </a:lnSpc>
            </a:pPr>
            <a:r>
              <a:rPr lang="fa-IR" sz="2000" dirty="0">
                <a:cs typeface="B Nazanin" panose="00000400000000000000" pitchFamily="2" charset="-78"/>
              </a:rPr>
              <a:t>اطلاعات از دو طریق میدانی (پرسشنامه‌ها) و کتابخانه‌ای (مطالعه منابع) جمع‌آوری شد. پرسشنامه‌های مورد استفاده عبارتند از:</a:t>
            </a:r>
          </a:p>
          <a:p>
            <a:pPr algn="just" rtl="1">
              <a:lnSpc>
                <a:spcPct val="150000"/>
              </a:lnSpc>
            </a:pPr>
            <a:r>
              <a:rPr lang="fa-IR" sz="2000" dirty="0">
                <a:cs typeface="B Nazanin" panose="00000400000000000000" pitchFamily="2" charset="-78"/>
              </a:rPr>
              <a:t>•	پرسشنامه عدم تحمل پریشانی (</a:t>
            </a:r>
            <a:r>
              <a:rPr lang="en-US" sz="2000" dirty="0">
                <a:cs typeface="B Nazanin" panose="00000400000000000000" pitchFamily="2" charset="-78"/>
              </a:rPr>
              <a:t>DTS</a:t>
            </a:r>
            <a:r>
              <a:rPr lang="fa-IR" sz="2000" dirty="0">
                <a:cs typeface="B Nazanin" panose="00000400000000000000" pitchFamily="2" charset="-78"/>
              </a:rPr>
              <a:t>)</a:t>
            </a:r>
            <a:endParaRPr lang="en-US" sz="2000" dirty="0">
              <a:cs typeface="B Nazanin" panose="00000400000000000000" pitchFamily="2" charset="-78"/>
            </a:endParaRPr>
          </a:p>
          <a:p>
            <a:pPr algn="just" rtl="1">
              <a:lnSpc>
                <a:spcPct val="150000"/>
              </a:lnSpc>
            </a:pPr>
            <a:r>
              <a:rPr lang="en-US" sz="2000" dirty="0">
                <a:cs typeface="B Nazanin" panose="00000400000000000000" pitchFamily="2" charset="-78"/>
              </a:rPr>
              <a:t>•	</a:t>
            </a:r>
            <a:r>
              <a:rPr lang="fa-IR" sz="2000" dirty="0">
                <a:cs typeface="B Nazanin" panose="00000400000000000000" pitchFamily="2" charset="-78"/>
              </a:rPr>
              <a:t>پرسشنامه وارسی بدنی (</a:t>
            </a:r>
            <a:r>
              <a:rPr lang="en-US" sz="2000" dirty="0">
                <a:cs typeface="B Nazanin" panose="00000400000000000000" pitchFamily="2" charset="-78"/>
              </a:rPr>
              <a:t>BCQ</a:t>
            </a:r>
            <a:r>
              <a:rPr lang="fa-IR" sz="2000" dirty="0">
                <a:cs typeface="B Nazanin" panose="00000400000000000000" pitchFamily="2" charset="-78"/>
              </a:rPr>
              <a:t>)</a:t>
            </a:r>
            <a:endParaRPr lang="en-US" sz="2000" dirty="0">
              <a:cs typeface="B Nazanin" panose="00000400000000000000" pitchFamily="2" charset="-78"/>
            </a:endParaRPr>
          </a:p>
          <a:p>
            <a:pPr algn="just" rtl="1">
              <a:lnSpc>
                <a:spcPct val="150000"/>
              </a:lnSpc>
            </a:pPr>
            <a:r>
              <a:rPr lang="en-US" sz="2000" dirty="0">
                <a:cs typeface="B Nazanin" panose="00000400000000000000" pitchFamily="2" charset="-78"/>
              </a:rPr>
              <a:t>•	</a:t>
            </a:r>
            <a:r>
              <a:rPr lang="fa-IR" sz="2000" dirty="0">
                <a:cs typeface="B Nazanin" panose="00000400000000000000" pitchFamily="2" charset="-78"/>
              </a:rPr>
              <a:t>فرم تجدید نظر شده پرسشنامه تعبیر</a:t>
            </a:r>
          </a:p>
          <a:p>
            <a:pPr algn="just" rtl="1">
              <a:lnSpc>
                <a:spcPct val="150000"/>
              </a:lnSpc>
            </a:pPr>
            <a:r>
              <a:rPr lang="fa-IR" sz="2000" dirty="0">
                <a:cs typeface="B Nazanin" panose="00000400000000000000" pitchFamily="2" charset="-78"/>
              </a:rPr>
              <a:t>•	</a:t>
            </a:r>
            <a:r>
              <a:rPr lang="ar-SA" sz="2000" dirty="0">
                <a:cs typeface="B Nazanin" panose="00000400000000000000" pitchFamily="2" charset="-78"/>
              </a:rPr>
              <a:t>پرسشنامه اختلال بدریخت انگاری بدنی فیلیپس  </a:t>
            </a:r>
            <a:r>
              <a:rPr lang="en-US" sz="2000" dirty="0">
                <a:cs typeface="B Nazanin" panose="00000400000000000000" pitchFamily="2" charset="-78"/>
              </a:rPr>
              <a:t>( BDMCQ)</a:t>
            </a:r>
          </a:p>
        </p:txBody>
      </p:sp>
    </p:spTree>
    <p:extLst>
      <p:ext uri="{BB962C8B-B14F-4D97-AF65-F5344CB8AC3E}">
        <p14:creationId xmlns:p14="http://schemas.microsoft.com/office/powerpoint/2010/main" val="698124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1313840" y="0"/>
            <a:ext cx="720000" cy="6858000"/>
            <a:chOff x="146475" y="862586"/>
            <a:chExt cx="720000" cy="821252"/>
          </a:xfrm>
          <a:solidFill>
            <a:srgbClr val="4472C4"/>
          </a:solidFill>
        </p:grpSpPr>
        <p:sp>
          <p:nvSpPr>
            <p:cNvPr id="10" name="Rectangle 9"/>
            <p:cNvSpPr/>
            <p:nvPr/>
          </p:nvSpPr>
          <p:spPr>
            <a:xfrm>
              <a:off x="146475" y="86258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1050478"/>
                <a:satOff val="-1461"/>
                <a:lumOff val="-560"/>
                <a:alphaOff val="0"/>
              </a:schemeClr>
            </a:fillRef>
            <a:effectRef idx="0">
              <a:schemeClr val="accent5">
                <a:hueOff val="-1050478"/>
                <a:satOff val="-1461"/>
                <a:lumOff val="-560"/>
                <a:alphaOff val="0"/>
              </a:schemeClr>
            </a:effectRef>
            <a:fontRef idx="minor">
              <a:schemeClr val="lt1"/>
            </a:fontRef>
          </p:style>
        </p:sp>
        <p:sp>
          <p:nvSpPr>
            <p:cNvPr id="11" name="TextBox 10"/>
            <p:cNvSpPr txBox="1"/>
            <p:nvPr/>
          </p:nvSpPr>
          <p:spPr>
            <a:xfrm>
              <a:off x="146475" y="86258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66F554B3-18CD-D426-D0B1-CB51EB8C88AD}"/>
              </a:ext>
            </a:extLst>
          </p:cNvPr>
          <p:cNvSpPr>
            <a:spLocks noGrp="1"/>
          </p:cNvSpPr>
          <p:nvPr>
            <p:ph type="sldNum" sz="quarter" idx="12"/>
          </p:nvPr>
        </p:nvSpPr>
        <p:spPr/>
        <p:txBody>
          <a:bodyPr/>
          <a:lstStyle/>
          <a:p>
            <a:fld id="{71766878-3199-4EAB-94E7-2D6D11070E14}" type="slidenum">
              <a:rPr lang="en-US" smtClean="0"/>
              <a:t>11</a:t>
            </a:fld>
            <a:endParaRPr lang="en-US" dirty="0"/>
          </a:p>
        </p:txBody>
      </p:sp>
      <p:sp>
        <p:nvSpPr>
          <p:cNvPr id="5" name="TextBox 4">
            <a:extLst>
              <a:ext uri="{FF2B5EF4-FFF2-40B4-BE49-F238E27FC236}">
                <a16:creationId xmlns:a16="http://schemas.microsoft.com/office/drawing/2014/main" id="{AE7B76F9-FF00-BAAA-7C24-3FD80EEC564C}"/>
              </a:ext>
            </a:extLst>
          </p:cNvPr>
          <p:cNvSpPr txBox="1"/>
          <p:nvPr/>
        </p:nvSpPr>
        <p:spPr>
          <a:xfrm>
            <a:off x="244267" y="1196062"/>
            <a:ext cx="11069573" cy="1438855"/>
          </a:xfrm>
          <a:prstGeom prst="rect">
            <a:avLst/>
          </a:prstGeom>
          <a:noFill/>
        </p:spPr>
        <p:txBody>
          <a:bodyPr wrap="square">
            <a:spAutoFit/>
          </a:bodyPr>
          <a:lstStyle/>
          <a:p>
            <a:pPr marL="800100" lvl="1" indent="-342900" algn="r" rtl="1">
              <a:lnSpc>
                <a:spcPct val="150000"/>
              </a:lnSpc>
              <a:spcAft>
                <a:spcPts val="1000"/>
              </a:spcAft>
              <a:buFont typeface="Wingdings" panose="05000000000000000000" pitchFamily="2" charset="2"/>
              <a:buChar char="ü"/>
            </a:pPr>
            <a:r>
              <a:rPr lang="ar-SA" sz="2000" dirty="0">
                <a:latin typeface="Calibri" panose="020F0502020204030204" pitchFamily="34" charset="0"/>
                <a:cs typeface="B Nazanin" panose="00000400000000000000" pitchFamily="2" charset="-78"/>
              </a:rPr>
              <a:t>تجزيه و تحليل داده هاي پژوهش در دو سطح آمار توصيفي و استنباطي صورت گرفت. در سطح آمار توصيفي به محاسبه شاخص های مرکزی و پراکندگی پرداخته شد در سطح بخش استنباطی به منظور پاسخ دهی به سئوالات پژوهش و بررسی صحت و سقم فرضیه های پژوهش از روش </a:t>
            </a:r>
            <a:r>
              <a:rPr lang="fa-IR" sz="2000" dirty="0">
                <a:latin typeface="Calibri" panose="020F0502020204030204" pitchFamily="34" charset="0"/>
                <a:cs typeface="B Nazanin" panose="00000400000000000000" pitchFamily="2" charset="-78"/>
              </a:rPr>
              <a:t>مدل یابی </a:t>
            </a:r>
            <a:r>
              <a:rPr lang="ar-SA" sz="2000" dirty="0">
                <a:latin typeface="Calibri" panose="020F0502020204030204" pitchFamily="34" charset="0"/>
                <a:cs typeface="B Nazanin" panose="00000400000000000000" pitchFamily="2" charset="-78"/>
              </a:rPr>
              <a:t>استفاده شد و جهت تحلیل داده ها از نرم افزار های </a:t>
            </a:r>
            <a:r>
              <a:rPr lang="en-US" sz="2000" dirty="0">
                <a:latin typeface="Calibri" panose="020F0502020204030204" pitchFamily="34" charset="0"/>
                <a:cs typeface="B Nazanin" panose="00000400000000000000" pitchFamily="2" charset="-78"/>
              </a:rPr>
              <a:t> SPSS </a:t>
            </a:r>
            <a:r>
              <a:rPr lang="fa-IR" sz="2000" dirty="0">
                <a:latin typeface="Calibri" panose="020F0502020204030204" pitchFamily="34" charset="0"/>
                <a:cs typeface="B Nazanin" panose="00000400000000000000" pitchFamily="2" charset="-78"/>
              </a:rPr>
              <a:t>و </a:t>
            </a:r>
            <a:r>
              <a:rPr lang="en-US" sz="2000" dirty="0">
                <a:latin typeface="Calibri" panose="020F0502020204030204" pitchFamily="34" charset="0"/>
                <a:cs typeface="B Nazanin" panose="00000400000000000000" pitchFamily="2" charset="-78"/>
              </a:rPr>
              <a:t> SMART PLS  </a:t>
            </a:r>
            <a:r>
              <a:rPr lang="ar-SA" sz="2000" dirty="0">
                <a:latin typeface="Calibri" panose="020F0502020204030204" pitchFamily="34" charset="0"/>
                <a:cs typeface="B Nazanin" panose="00000400000000000000" pitchFamily="2" charset="-78"/>
              </a:rPr>
              <a:t>استفاده شد</a:t>
            </a:r>
            <a:r>
              <a:rPr lang="fa-IR" sz="2000" dirty="0">
                <a:latin typeface="Calibri" panose="020F0502020204030204" pitchFamily="34" charset="0"/>
                <a:cs typeface="B Nazanin" panose="00000400000000000000" pitchFamily="2" charset="-78"/>
              </a:rPr>
              <a:t>. </a:t>
            </a:r>
            <a:endParaRPr lang="en-US" sz="2000" dirty="0">
              <a:latin typeface="Calibri" panose="020F0502020204030204" pitchFamily="34" charset="0"/>
              <a:cs typeface="B Nazanin" panose="00000400000000000000" pitchFamily="2" charset="-78"/>
            </a:endParaRPr>
          </a:p>
        </p:txBody>
      </p:sp>
      <p:sp>
        <p:nvSpPr>
          <p:cNvPr id="13" name="TextBox 12">
            <a:extLst>
              <a:ext uri="{FF2B5EF4-FFF2-40B4-BE49-F238E27FC236}">
                <a16:creationId xmlns:a16="http://schemas.microsoft.com/office/drawing/2014/main" id="{0804020E-FBB9-26D1-C322-1A1F057346A0}"/>
              </a:ext>
            </a:extLst>
          </p:cNvPr>
          <p:cNvSpPr txBox="1"/>
          <p:nvPr/>
        </p:nvSpPr>
        <p:spPr>
          <a:xfrm>
            <a:off x="4465039" y="136525"/>
            <a:ext cx="6767819" cy="1697388"/>
          </a:xfrm>
          <a:prstGeom prst="rect">
            <a:avLst/>
          </a:prstGeom>
          <a:noFill/>
        </p:spPr>
        <p:txBody>
          <a:bodyPr wrap="square">
            <a:spAutoFit/>
          </a:bodyPr>
          <a:lstStyle>
            <a:defPPr>
              <a:defRPr lang="en-US"/>
            </a:defPPr>
            <a:lvl1pPr algn="just" rtl="1">
              <a:lnSpc>
                <a:spcPct val="115000"/>
              </a:lnSpc>
              <a:spcBef>
                <a:spcPts val="800"/>
              </a:spcBef>
              <a:spcAft>
                <a:spcPts val="1000"/>
              </a:spcAft>
              <a:tabLst>
                <a:tab pos="137160" algn="l"/>
              </a:tabLst>
              <a:defRPr kumimoji="0" sz="4000" b="1" i="0" u="none" strike="noStrike" cap="none" spc="0" normalizeH="0" baseline="0">
                <a:ln>
                  <a:noFill/>
                </a:ln>
                <a:solidFill>
                  <a:prstClr val="black"/>
                </a:solidFill>
                <a:effectLst/>
                <a:uLnTx/>
                <a:uFillTx/>
                <a:latin typeface="Calibri" panose="020F0502020204030204" pitchFamily="34" charset="0"/>
                <a:cs typeface="B Nazanin" panose="00000400000000000000" pitchFamily="2" charset="-78"/>
              </a:defRPr>
            </a:lvl1pPr>
          </a:lstStyle>
          <a:p>
            <a:pPr algn="r" rtl="0"/>
            <a:r>
              <a:rPr lang="fa-IR" dirty="0">
                <a:solidFill>
                  <a:schemeClr val="tx1"/>
                </a:solidFill>
                <a:latin typeface="+mn-lt"/>
                <a:cs typeface="B Mitra" panose="00000400000000000000" pitchFamily="2" charset="-78"/>
              </a:rPr>
              <a:t>روش تجزیه و تحلیل داده ها</a:t>
            </a:r>
            <a:endParaRPr lang="en-US" dirty="0">
              <a:solidFill>
                <a:schemeClr val="tx1"/>
              </a:solidFill>
              <a:latin typeface="+mn-lt"/>
              <a:cs typeface="B Mitra" panose="00000400000000000000" pitchFamily="2" charset="-78"/>
            </a:endParaRPr>
          </a:p>
          <a:p>
            <a:endParaRPr lang="en-US" dirty="0"/>
          </a:p>
        </p:txBody>
      </p:sp>
    </p:spTree>
    <p:extLst>
      <p:ext uri="{BB962C8B-B14F-4D97-AF65-F5344CB8AC3E}">
        <p14:creationId xmlns:p14="http://schemas.microsoft.com/office/powerpoint/2010/main" val="1222150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454368" y="423832"/>
            <a:ext cx="2696572" cy="707886"/>
          </a:xfrm>
          <a:prstGeom prst="rect">
            <a:avLst/>
          </a:prstGeom>
        </p:spPr>
        <p:txBody>
          <a:bodyPr wrap="none">
            <a:spAutoFit/>
          </a:bodyPr>
          <a:lstStyle/>
          <a:p>
            <a:r>
              <a:rPr lang="fa-IR" sz="4000" b="1" dirty="0">
                <a:cs typeface="B Mitra" panose="00000400000000000000" pitchFamily="2" charset="-78"/>
              </a:rPr>
              <a:t>بخش توصیفی</a:t>
            </a:r>
          </a:p>
        </p:txBody>
      </p:sp>
      <p:grpSp>
        <p:nvGrpSpPr>
          <p:cNvPr id="6" name="Group 5"/>
          <p:cNvGrpSpPr/>
          <p:nvPr/>
        </p:nvGrpSpPr>
        <p:grpSpPr>
          <a:xfrm>
            <a:off x="11313840" y="0"/>
            <a:ext cx="720000" cy="6858000"/>
            <a:chOff x="146475" y="1724901"/>
            <a:chExt cx="720000" cy="821252"/>
          </a:xfrm>
          <a:solidFill>
            <a:srgbClr val="4472C4"/>
          </a:solidFill>
        </p:grpSpPr>
        <p:sp>
          <p:nvSpPr>
            <p:cNvPr id="7" name="Rectangle 6"/>
            <p:cNvSpPr/>
            <p:nvPr/>
          </p:nvSpPr>
          <p:spPr>
            <a:xfrm>
              <a:off x="146475" y="1724901"/>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sp>
        <p:nvSpPr>
          <p:cNvPr id="2" name="TextBox 1"/>
          <p:cNvSpPr txBox="1"/>
          <p:nvPr/>
        </p:nvSpPr>
        <p:spPr>
          <a:xfrm>
            <a:off x="1366860" y="136525"/>
            <a:ext cx="9784080" cy="3016210"/>
          </a:xfrm>
          <a:prstGeom prst="rect">
            <a:avLst/>
          </a:prstGeom>
          <a:noFill/>
        </p:spPr>
        <p:txBody>
          <a:bodyPr wrap="square" rtlCol="1">
            <a:spAutoFit/>
          </a:bodyPr>
          <a:lstStyle/>
          <a:p>
            <a:pPr algn="r" rtl="1"/>
            <a:endParaRPr lang="fa-IR" sz="2800" i="1" dirty="0">
              <a:cs typeface="B Mitra" panose="00000400000000000000" pitchFamily="2" charset="-78"/>
            </a:endParaRPr>
          </a:p>
          <a:p>
            <a:pPr algn="r" rtl="1"/>
            <a:endParaRPr lang="fa-IR" sz="2400" dirty="0">
              <a:cs typeface="B Mitra" panose="00000400000000000000" pitchFamily="2" charset="-78"/>
            </a:endParaRPr>
          </a:p>
          <a:p>
            <a:pPr algn="r" rtl="1"/>
            <a:endParaRPr lang="fa-IR" sz="2400" dirty="0">
              <a:cs typeface="B Mitra" panose="00000400000000000000" pitchFamily="2" charset="-78"/>
            </a:endParaRPr>
          </a:p>
          <a:p>
            <a:pPr indent="-457200" algn="just" rtl="1">
              <a:lnSpc>
                <a:spcPct val="150000"/>
              </a:lnSpc>
              <a:buFont typeface="Wingdings" panose="05000000000000000000" pitchFamily="2" charset="2"/>
              <a:buChar char="ü"/>
            </a:pPr>
            <a:r>
              <a:rPr lang="fa-IR" sz="2000" dirty="0">
                <a:cs typeface="B Nazanin" panose="00000400000000000000" pitchFamily="2" charset="-78"/>
              </a:rPr>
              <a:t>ویژگی‌های جامعه آماری (جنسیت، سن، تحصیلات) با آمار توصیفی تحلیل شد. شاخص‌های مرکزی (میانگین، میانه) و پراکندگی (واریانس، انحراف معیار) محاسبه شد تا توزیع ویژگی‌ها نشان داده شود</a:t>
            </a:r>
          </a:p>
          <a:p>
            <a:pPr indent="-457200" algn="just" rtl="1">
              <a:lnSpc>
                <a:spcPct val="150000"/>
              </a:lnSpc>
              <a:buFont typeface="Wingdings" panose="05000000000000000000" pitchFamily="2" charset="2"/>
              <a:buChar char="ü"/>
            </a:pPr>
            <a:endParaRPr lang="fa-IR" sz="2000" dirty="0">
              <a:cs typeface="B Nazanin" panose="00000400000000000000" pitchFamily="2" charset="-78"/>
            </a:endParaRPr>
          </a:p>
          <a:p>
            <a:pPr marL="457200" indent="-457200" algn="r" rtl="1">
              <a:buFont typeface="Wingdings" panose="05000000000000000000" pitchFamily="2" charset="2"/>
              <a:buChar char="ü"/>
            </a:pPr>
            <a:endParaRPr lang="fa-IR" sz="2400" dirty="0">
              <a:cs typeface="B Mitra" panose="00000400000000000000" pitchFamily="2" charset="-78"/>
            </a:endParaRPr>
          </a:p>
        </p:txBody>
      </p:sp>
      <p:sp>
        <p:nvSpPr>
          <p:cNvPr id="3" name="Slide Number Placeholder 2">
            <a:extLst>
              <a:ext uri="{FF2B5EF4-FFF2-40B4-BE49-F238E27FC236}">
                <a16:creationId xmlns:a16="http://schemas.microsoft.com/office/drawing/2014/main" id="{88AF00D8-5D35-7156-712B-C38C91384B36}"/>
              </a:ext>
            </a:extLst>
          </p:cNvPr>
          <p:cNvSpPr>
            <a:spLocks noGrp="1"/>
          </p:cNvSpPr>
          <p:nvPr>
            <p:ph type="sldNum" sz="quarter" idx="12"/>
          </p:nvPr>
        </p:nvSpPr>
        <p:spPr/>
        <p:txBody>
          <a:bodyPr/>
          <a:lstStyle/>
          <a:p>
            <a:fld id="{71766878-3199-4EAB-94E7-2D6D11070E14}" type="slidenum">
              <a:rPr lang="en-US" smtClean="0"/>
              <a:t>12</a:t>
            </a:fld>
            <a:endParaRPr lang="en-US" dirty="0"/>
          </a:p>
        </p:txBody>
      </p:sp>
      <p:pic>
        <p:nvPicPr>
          <p:cNvPr id="5" name="Picture 4">
            <a:extLst>
              <a:ext uri="{FF2B5EF4-FFF2-40B4-BE49-F238E27FC236}">
                <a16:creationId xmlns:a16="http://schemas.microsoft.com/office/drawing/2014/main" id="{A00841D0-1284-036E-0F8F-EFA296972B91}"/>
              </a:ext>
            </a:extLst>
          </p:cNvPr>
          <p:cNvPicPr>
            <a:picLocks noChangeAspect="1"/>
          </p:cNvPicPr>
          <p:nvPr/>
        </p:nvPicPr>
        <p:blipFill>
          <a:blip r:embed="rId2"/>
          <a:stretch>
            <a:fillRect/>
          </a:stretch>
        </p:blipFill>
        <p:spPr>
          <a:xfrm>
            <a:off x="686820" y="2617365"/>
            <a:ext cx="9621180" cy="3738985"/>
          </a:xfrm>
          <a:prstGeom prst="rect">
            <a:avLst/>
          </a:prstGeom>
        </p:spPr>
      </p:pic>
    </p:spTree>
    <p:extLst>
      <p:ext uri="{BB962C8B-B14F-4D97-AF65-F5344CB8AC3E}">
        <p14:creationId xmlns:p14="http://schemas.microsoft.com/office/powerpoint/2010/main" val="1495815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106920" y="384907"/>
            <a:ext cx="2778325" cy="707886"/>
          </a:xfrm>
          <a:prstGeom prst="rect">
            <a:avLst/>
          </a:prstGeom>
        </p:spPr>
        <p:txBody>
          <a:bodyPr wrap="none">
            <a:spAutoFit/>
          </a:bodyPr>
          <a:lstStyle/>
          <a:p>
            <a:r>
              <a:rPr lang="fa-IR" sz="4000" b="1" dirty="0">
                <a:cs typeface="B Mitra" panose="00000400000000000000" pitchFamily="2" charset="-78"/>
              </a:rPr>
              <a:t>بخش استباطی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3" name="Slide Number Placeholder 2">
            <a:extLst>
              <a:ext uri="{FF2B5EF4-FFF2-40B4-BE49-F238E27FC236}">
                <a16:creationId xmlns:a16="http://schemas.microsoft.com/office/drawing/2014/main" id="{B0CB1490-E30C-9533-E1EF-87925B84E8E8}"/>
              </a:ext>
            </a:extLst>
          </p:cNvPr>
          <p:cNvSpPr>
            <a:spLocks noGrp="1"/>
          </p:cNvSpPr>
          <p:nvPr>
            <p:ph type="sldNum" sz="quarter" idx="12"/>
          </p:nvPr>
        </p:nvSpPr>
        <p:spPr/>
        <p:txBody>
          <a:bodyPr/>
          <a:lstStyle/>
          <a:p>
            <a:fld id="{71766878-3199-4EAB-94E7-2D6D11070E14}" type="slidenum">
              <a:rPr lang="en-US" smtClean="0"/>
              <a:t>13</a:t>
            </a:fld>
            <a:endParaRPr lang="en-US" dirty="0"/>
          </a:p>
        </p:txBody>
      </p:sp>
      <p:sp>
        <p:nvSpPr>
          <p:cNvPr id="22" name="TextBox 21">
            <a:extLst>
              <a:ext uri="{FF2B5EF4-FFF2-40B4-BE49-F238E27FC236}">
                <a16:creationId xmlns:a16="http://schemas.microsoft.com/office/drawing/2014/main" id="{76286A11-D9DA-A22E-C41F-AB203C0AE95F}"/>
              </a:ext>
            </a:extLst>
          </p:cNvPr>
          <p:cNvSpPr txBox="1"/>
          <p:nvPr/>
        </p:nvSpPr>
        <p:spPr>
          <a:xfrm>
            <a:off x="562062" y="1321077"/>
            <a:ext cx="10393961" cy="1785104"/>
          </a:xfrm>
          <a:prstGeom prst="rect">
            <a:avLst/>
          </a:prstGeom>
          <a:noFill/>
        </p:spPr>
        <p:txBody>
          <a:bodyPr wrap="square">
            <a:spAutoFit/>
          </a:bodyPr>
          <a:lstStyle/>
          <a:p>
            <a:pPr algn="r"/>
            <a:r>
              <a:rPr lang="ar-SA" sz="1800" dirty="0">
                <a:effectLst/>
                <a:latin typeface="Times New Roman" panose="02020603050405020304" pitchFamily="18" charset="0"/>
                <a:ea typeface="Calibri" panose="020F0502020204030204" pitchFamily="34" charset="0"/>
                <a:cs typeface="B Nazanin" panose="00000400000000000000" pitchFamily="2" charset="-78"/>
              </a:rPr>
              <a:t>در این بخش جهت تحلیل داده ها و ازمون فرضیه ها از روش مدل یابی معادلات ساختاری استفاده شد. در این راستا ابتدا پیش فرض ها و این روش به شرح زیر بررسی گردید:</a:t>
            </a:r>
            <a:endParaRPr lang="fa-IR" sz="2000" dirty="0">
              <a:cs typeface="B Nazanin" panose="00000400000000000000" pitchFamily="2" charset="-78"/>
            </a:endParaRPr>
          </a:p>
          <a:p>
            <a:pPr marL="342900" indent="-342900" algn="r" rtl="1">
              <a:buFont typeface="Wingdings" panose="05000000000000000000" pitchFamily="2" charset="2"/>
              <a:buChar char="ü"/>
            </a:pPr>
            <a:r>
              <a:rPr lang="fa-IR" dirty="0">
                <a:latin typeface="Times New Roman" panose="02020603050405020304" pitchFamily="18" charset="0"/>
                <a:cs typeface="B Nazanin" panose="00000400000000000000" pitchFamily="2" charset="-78"/>
              </a:rPr>
              <a:t>پیش فرض نرمال بودن توزیع داده ها</a:t>
            </a:r>
            <a:endParaRPr lang="en-US" dirty="0">
              <a:latin typeface="Times New Roman" panose="02020603050405020304" pitchFamily="18" charset="0"/>
              <a:cs typeface="B Nazanin" panose="00000400000000000000" pitchFamily="2" charset="-78"/>
            </a:endParaRPr>
          </a:p>
          <a:p>
            <a:pPr marL="342900" indent="-342900" algn="r" rtl="1">
              <a:buFont typeface="Wingdings" panose="05000000000000000000" pitchFamily="2" charset="2"/>
              <a:buChar char="ü"/>
            </a:pPr>
            <a:r>
              <a:rPr lang="fa-IR" dirty="0">
                <a:latin typeface="Times New Roman" panose="02020603050405020304" pitchFamily="18" charset="0"/>
                <a:cs typeface="B Nazanin" panose="00000400000000000000" pitchFamily="2" charset="-78"/>
              </a:rPr>
              <a:t>پیش فرض هم خطی چندگانه متغیرهای پژوهش</a:t>
            </a:r>
            <a:endParaRPr lang="en-US" dirty="0">
              <a:latin typeface="Times New Roman" panose="02020603050405020304" pitchFamily="18" charset="0"/>
              <a:cs typeface="B Nazanin" panose="00000400000000000000" pitchFamily="2" charset="-78"/>
            </a:endParaRPr>
          </a:p>
          <a:p>
            <a:pPr marL="342900" indent="-342900" algn="r" rtl="1">
              <a:buFont typeface="Wingdings" panose="05000000000000000000" pitchFamily="2" charset="2"/>
              <a:buChar char="ü"/>
            </a:pPr>
            <a:r>
              <a:rPr lang="fa-IR" dirty="0">
                <a:latin typeface="Times New Roman" panose="02020603050405020304" pitchFamily="18" charset="0"/>
                <a:cs typeface="B Nazanin" panose="00000400000000000000" pitchFamily="2" charset="-78"/>
              </a:rPr>
              <a:t>پیش فرض همبستگی متعارف متغیر های پژوهش </a:t>
            </a:r>
            <a:endParaRPr lang="en-US" dirty="0">
              <a:latin typeface="Times New Roman" panose="02020603050405020304" pitchFamily="18" charset="0"/>
              <a:cs typeface="B Nazanin" panose="00000400000000000000" pitchFamily="2" charset="-78"/>
            </a:endParaRPr>
          </a:p>
          <a:p>
            <a:pPr algn="r"/>
            <a:endParaRPr lang="en-US" sz="2000" dirty="0">
              <a:cs typeface="B Nazanin" panose="00000400000000000000" pitchFamily="2" charset="-78"/>
            </a:endParaRPr>
          </a:p>
        </p:txBody>
      </p:sp>
      <p:pic>
        <p:nvPicPr>
          <p:cNvPr id="23" name="Picture 22">
            <a:extLst>
              <a:ext uri="{FF2B5EF4-FFF2-40B4-BE49-F238E27FC236}">
                <a16:creationId xmlns:a16="http://schemas.microsoft.com/office/drawing/2014/main" id="{B22103E4-82D5-E360-AB20-4707ACF926F5}"/>
              </a:ext>
            </a:extLst>
          </p:cNvPr>
          <p:cNvPicPr/>
          <p:nvPr/>
        </p:nvPicPr>
        <p:blipFill>
          <a:blip r:embed="rId2">
            <a:extLst>
              <a:ext uri="{28A0092B-C50C-407E-A947-70E740481C1C}">
                <a14:useLocalDpi xmlns:a14="http://schemas.microsoft.com/office/drawing/2010/main" val="0"/>
              </a:ext>
            </a:extLst>
          </a:blip>
          <a:stretch>
            <a:fillRect/>
          </a:stretch>
        </p:blipFill>
        <p:spPr>
          <a:xfrm>
            <a:off x="1098958" y="2938025"/>
            <a:ext cx="7315199" cy="3783449"/>
          </a:xfrm>
          <a:prstGeom prst="rect">
            <a:avLst/>
          </a:prstGeom>
        </p:spPr>
      </p:pic>
    </p:spTree>
    <p:extLst>
      <p:ext uri="{BB962C8B-B14F-4D97-AF65-F5344CB8AC3E}">
        <p14:creationId xmlns:p14="http://schemas.microsoft.com/office/powerpoint/2010/main" val="1959057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120543" y="527519"/>
            <a:ext cx="2994871" cy="707886"/>
          </a:xfrm>
          <a:prstGeom prst="rect">
            <a:avLst/>
          </a:prstGeom>
        </p:spPr>
        <p:txBody>
          <a:bodyPr wrap="square">
            <a:spAutoFit/>
          </a:bodyPr>
          <a:lstStyle/>
          <a:p>
            <a:r>
              <a:rPr lang="fa-IR" sz="4000" b="1" dirty="0">
                <a:cs typeface="B Mitra" panose="00000400000000000000" pitchFamily="2" charset="-78"/>
              </a:rPr>
              <a:t>بخش استباطی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3" name="Slide Number Placeholder 2">
            <a:extLst>
              <a:ext uri="{FF2B5EF4-FFF2-40B4-BE49-F238E27FC236}">
                <a16:creationId xmlns:a16="http://schemas.microsoft.com/office/drawing/2014/main" id="{6F7D6A35-B11F-E2C4-79AE-A0EB2FE0D60E}"/>
              </a:ext>
            </a:extLst>
          </p:cNvPr>
          <p:cNvSpPr>
            <a:spLocks noGrp="1"/>
          </p:cNvSpPr>
          <p:nvPr>
            <p:ph type="sldNum" sz="quarter" idx="12"/>
          </p:nvPr>
        </p:nvSpPr>
        <p:spPr/>
        <p:txBody>
          <a:bodyPr/>
          <a:lstStyle/>
          <a:p>
            <a:fld id="{71766878-3199-4EAB-94E7-2D6D11070E14}" type="slidenum">
              <a:rPr lang="en-US" smtClean="0"/>
              <a:t>14</a:t>
            </a:fld>
            <a:endParaRPr lang="en-US" dirty="0"/>
          </a:p>
        </p:txBody>
      </p:sp>
      <p:pic>
        <p:nvPicPr>
          <p:cNvPr id="19" name="Picture 18">
            <a:extLst>
              <a:ext uri="{FF2B5EF4-FFF2-40B4-BE49-F238E27FC236}">
                <a16:creationId xmlns:a16="http://schemas.microsoft.com/office/drawing/2014/main" id="{0D40BF57-CFEB-4A85-C7BC-A97F46155B13}"/>
              </a:ext>
            </a:extLst>
          </p:cNvPr>
          <p:cNvPicPr>
            <a:picLocks noChangeAspect="1"/>
          </p:cNvPicPr>
          <p:nvPr/>
        </p:nvPicPr>
        <p:blipFill>
          <a:blip r:embed="rId2"/>
          <a:stretch>
            <a:fillRect/>
          </a:stretch>
        </p:blipFill>
        <p:spPr>
          <a:xfrm>
            <a:off x="1291905" y="3154260"/>
            <a:ext cx="8363823" cy="3380763"/>
          </a:xfrm>
          <a:prstGeom prst="rect">
            <a:avLst/>
          </a:prstGeom>
        </p:spPr>
      </p:pic>
      <p:sp>
        <p:nvSpPr>
          <p:cNvPr id="25" name="TextBox 24">
            <a:extLst>
              <a:ext uri="{FF2B5EF4-FFF2-40B4-BE49-F238E27FC236}">
                <a16:creationId xmlns:a16="http://schemas.microsoft.com/office/drawing/2014/main" id="{E117D787-9287-33C7-DEBA-25467CC34169}"/>
              </a:ext>
            </a:extLst>
          </p:cNvPr>
          <p:cNvSpPr txBox="1"/>
          <p:nvPr/>
        </p:nvSpPr>
        <p:spPr>
          <a:xfrm>
            <a:off x="436228" y="1528953"/>
            <a:ext cx="10679186" cy="1438855"/>
          </a:xfrm>
          <a:prstGeom prst="rect">
            <a:avLst/>
          </a:prstGeom>
          <a:noFill/>
        </p:spPr>
        <p:txBody>
          <a:bodyPr wrap="square">
            <a:spAutoFit/>
          </a:bodyPr>
          <a:lstStyle/>
          <a:p>
            <a:pPr marL="0" marR="0" lvl="0" indent="0" algn="just" defTabSz="457200" rtl="1" eaLnBrk="1" fontAlgn="auto" latinLnBrk="0" hangingPunct="1">
              <a:lnSpc>
                <a:spcPct val="150000"/>
              </a:lnSpc>
              <a:spcBef>
                <a:spcPts val="0"/>
              </a:spcBef>
              <a:spcAft>
                <a:spcPts val="800"/>
              </a:spcAft>
              <a:buClrTx/>
              <a:buSzTx/>
              <a:buFontTx/>
              <a:buNone/>
              <a:tabLst/>
              <a:defRPr/>
            </a:pPr>
            <a:r>
              <a:rPr lang="fa-IR" sz="2000" dirty="0">
                <a:cs typeface="B Nazanin" panose="00000400000000000000" pitchFamily="2" charset="-78"/>
              </a:rPr>
              <a:t>ستون اول جدول</a:t>
            </a:r>
            <a:r>
              <a:rPr lang="en-US" sz="2000" dirty="0">
                <a:cs typeface="B Nazanin" panose="00000400000000000000" pitchFamily="2" charset="-78"/>
              </a:rPr>
              <a:t> </a:t>
            </a:r>
            <a:r>
              <a:rPr lang="fa-IR" sz="2000" dirty="0">
                <a:cs typeface="B Nazanin" panose="00000400000000000000" pitchFamily="2" charset="-78"/>
              </a:rPr>
              <a:t>زیر (</a:t>
            </a:r>
            <a:r>
              <a:rPr lang="en-US" sz="2000" dirty="0">
                <a:cs typeface="B Nazanin" panose="00000400000000000000" pitchFamily="2" charset="-78"/>
              </a:rPr>
              <a:t>SSO</a:t>
            </a:r>
            <a:r>
              <a:rPr lang="fa-IR" sz="2000" dirty="0">
                <a:cs typeface="B Nazanin" panose="00000400000000000000" pitchFamily="2" charset="-78"/>
              </a:rPr>
              <a:t>)، مربوط به مجموع مجذور مشاهدات و ستون دوم(</a:t>
            </a:r>
            <a:r>
              <a:rPr lang="en-US" sz="2000" dirty="0">
                <a:cs typeface="B Nazanin" panose="00000400000000000000" pitchFamily="2" charset="-78"/>
              </a:rPr>
              <a:t>SSE</a:t>
            </a:r>
            <a:r>
              <a:rPr lang="fa-IR" sz="2000" dirty="0">
                <a:cs typeface="B Nazanin" panose="00000400000000000000" pitchFamily="2" charset="-78"/>
              </a:rPr>
              <a:t>)، مربوط به مجموع مجذور خطای پیش بینی برای هر متغیر است. ستون سوم نیز که مقادیر روایی افزونگی (</a:t>
            </a:r>
            <a:r>
              <a:rPr lang="en-US" sz="2000" dirty="0">
                <a:cs typeface="B Nazanin" panose="00000400000000000000" pitchFamily="2" charset="-78"/>
              </a:rPr>
              <a:t>Q2</a:t>
            </a:r>
            <a:r>
              <a:rPr lang="fa-IR" sz="2000" dirty="0">
                <a:cs typeface="B Nazanin" panose="00000400000000000000" pitchFamily="2" charset="-78"/>
              </a:rPr>
              <a:t>) را نشان می دهد. بر اساس یک اصل قراردادی حداقل مقدار قابل قبول برای روایی افزونگی ‏ 0/02 می باشد.</a:t>
            </a:r>
            <a:endParaRPr lang="en-US" sz="2000" dirty="0">
              <a:cs typeface="B Nazanin" panose="00000400000000000000" pitchFamily="2" charset="-78"/>
            </a:endParaRPr>
          </a:p>
        </p:txBody>
      </p:sp>
    </p:spTree>
    <p:extLst>
      <p:ext uri="{BB962C8B-B14F-4D97-AF65-F5344CB8AC3E}">
        <p14:creationId xmlns:p14="http://schemas.microsoft.com/office/powerpoint/2010/main" val="50556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397379" y="527519"/>
            <a:ext cx="2843869" cy="707886"/>
          </a:xfrm>
          <a:prstGeom prst="rect">
            <a:avLst/>
          </a:prstGeom>
        </p:spPr>
        <p:txBody>
          <a:bodyPr wrap="square">
            <a:spAutoFit/>
          </a:bodyPr>
          <a:lstStyle/>
          <a:p>
            <a:r>
              <a:rPr lang="fa-IR" sz="4000" b="1" dirty="0">
                <a:cs typeface="B Mitra" panose="00000400000000000000" pitchFamily="2" charset="-78"/>
              </a:rPr>
              <a:t>بخش استباطی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3CD76CC5-9C0B-862F-EE5A-4DA31D50F03A}"/>
              </a:ext>
            </a:extLst>
          </p:cNvPr>
          <p:cNvSpPr>
            <a:spLocks noGrp="1"/>
          </p:cNvSpPr>
          <p:nvPr>
            <p:ph type="sldNum" sz="quarter" idx="12"/>
          </p:nvPr>
        </p:nvSpPr>
        <p:spPr/>
        <p:txBody>
          <a:bodyPr/>
          <a:lstStyle/>
          <a:p>
            <a:fld id="{71766878-3199-4EAB-94E7-2D6D11070E14}" type="slidenum">
              <a:rPr lang="en-US" smtClean="0"/>
              <a:t>15</a:t>
            </a:fld>
            <a:endParaRPr lang="en-US" dirty="0"/>
          </a:p>
        </p:txBody>
      </p:sp>
      <p:sp>
        <p:nvSpPr>
          <p:cNvPr id="5" name="TextBox 4">
            <a:extLst>
              <a:ext uri="{FF2B5EF4-FFF2-40B4-BE49-F238E27FC236}">
                <a16:creationId xmlns:a16="http://schemas.microsoft.com/office/drawing/2014/main" id="{D96BE323-CAC3-4B96-0A1E-5CBADA15F741}"/>
              </a:ext>
            </a:extLst>
          </p:cNvPr>
          <p:cNvSpPr txBox="1"/>
          <p:nvPr/>
        </p:nvSpPr>
        <p:spPr>
          <a:xfrm>
            <a:off x="3540154" y="1235405"/>
            <a:ext cx="7438938" cy="515526"/>
          </a:xfrm>
          <a:prstGeom prst="rect">
            <a:avLst/>
          </a:prstGeom>
          <a:noFill/>
        </p:spPr>
        <p:txBody>
          <a:bodyPr wrap="square">
            <a:spAutoFit/>
          </a:bodyPr>
          <a:lstStyle/>
          <a:p>
            <a:pPr algn="just" rtl="1">
              <a:lnSpc>
                <a:spcPct val="150000"/>
              </a:lnSpc>
              <a:spcBef>
                <a:spcPts val="1200"/>
              </a:spcBef>
              <a:spcAft>
                <a:spcPts val="0"/>
              </a:spcAft>
            </a:pPr>
            <a:r>
              <a:rPr lang="fa-IR" sz="2000" dirty="0">
                <a:effectLst/>
                <a:latin typeface="B Nazanin" panose="00000400000000000000" pitchFamily="2" charset="-78"/>
                <a:ea typeface="Calibri" panose="020F0502020204030204" pitchFamily="34" charset="0"/>
                <a:cs typeface="B Nazanin" panose="00000400000000000000" pitchFamily="2" charset="-78"/>
              </a:rPr>
              <a:t>جهت بررسی اثرات مستقیم از روش بوت استراب به شرح جدول زیر </a:t>
            </a:r>
            <a:r>
              <a:rPr lang="fa-IR" sz="2000" dirty="0">
                <a:effectLst/>
                <a:latin typeface="Times New Roman" panose="02020603050405020304" pitchFamily="18" charset="0"/>
                <a:ea typeface="Calibri" panose="020F0502020204030204" pitchFamily="34" charset="0"/>
                <a:cs typeface="B Nazanin" panose="00000400000000000000" pitchFamily="2" charset="-78"/>
              </a:rPr>
              <a:t>استفاده شده است</a:t>
            </a:r>
            <a:r>
              <a:rPr lang="ar-SA" sz="1400" dirty="0">
                <a:effectLst/>
                <a:latin typeface="Calibri" panose="020F0502020204030204" pitchFamily="34" charset="0"/>
                <a:ea typeface="Calibri" panose="020F0502020204030204" pitchFamily="34" charset="0"/>
                <a:cs typeface="B Nazanin" panose="00000400000000000000" pitchFamily="2"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9" name="Picture 18">
            <a:extLst>
              <a:ext uri="{FF2B5EF4-FFF2-40B4-BE49-F238E27FC236}">
                <a16:creationId xmlns:a16="http://schemas.microsoft.com/office/drawing/2014/main" id="{ED606141-A65C-2DCC-6D3E-2898B035D8BE}"/>
              </a:ext>
            </a:extLst>
          </p:cNvPr>
          <p:cNvPicPr>
            <a:picLocks noChangeAspect="1"/>
          </p:cNvPicPr>
          <p:nvPr/>
        </p:nvPicPr>
        <p:blipFill>
          <a:blip r:embed="rId2"/>
          <a:stretch>
            <a:fillRect/>
          </a:stretch>
        </p:blipFill>
        <p:spPr>
          <a:xfrm>
            <a:off x="645952" y="2315360"/>
            <a:ext cx="9882231" cy="3389154"/>
          </a:xfrm>
          <a:prstGeom prst="rect">
            <a:avLst/>
          </a:prstGeom>
        </p:spPr>
      </p:pic>
    </p:spTree>
    <p:extLst>
      <p:ext uri="{BB962C8B-B14F-4D97-AF65-F5344CB8AC3E}">
        <p14:creationId xmlns:p14="http://schemas.microsoft.com/office/powerpoint/2010/main" val="2009813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271546" y="527519"/>
            <a:ext cx="2944536" cy="707886"/>
          </a:xfrm>
          <a:prstGeom prst="rect">
            <a:avLst/>
          </a:prstGeom>
        </p:spPr>
        <p:txBody>
          <a:bodyPr wrap="square">
            <a:spAutoFit/>
          </a:bodyPr>
          <a:lstStyle/>
          <a:p>
            <a:r>
              <a:rPr lang="fa-IR" sz="4000" b="1" dirty="0">
                <a:cs typeface="B Mitra" panose="00000400000000000000" pitchFamily="2" charset="-78"/>
              </a:rPr>
              <a:t>بخش استباطی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3" name="Slide Number Placeholder 2">
            <a:extLst>
              <a:ext uri="{FF2B5EF4-FFF2-40B4-BE49-F238E27FC236}">
                <a16:creationId xmlns:a16="http://schemas.microsoft.com/office/drawing/2014/main" id="{F8544E93-054F-2048-A113-80F5F18002B6}"/>
              </a:ext>
            </a:extLst>
          </p:cNvPr>
          <p:cNvSpPr>
            <a:spLocks noGrp="1"/>
          </p:cNvSpPr>
          <p:nvPr>
            <p:ph type="sldNum" sz="quarter" idx="12"/>
          </p:nvPr>
        </p:nvSpPr>
        <p:spPr/>
        <p:txBody>
          <a:bodyPr/>
          <a:lstStyle/>
          <a:p>
            <a:fld id="{71766878-3199-4EAB-94E7-2D6D11070E14}" type="slidenum">
              <a:rPr lang="en-US" smtClean="0"/>
              <a:t>16</a:t>
            </a:fld>
            <a:endParaRPr lang="en-US" dirty="0"/>
          </a:p>
        </p:txBody>
      </p:sp>
      <p:pic>
        <p:nvPicPr>
          <p:cNvPr id="4" name="Picture 3">
            <a:extLst>
              <a:ext uri="{FF2B5EF4-FFF2-40B4-BE49-F238E27FC236}">
                <a16:creationId xmlns:a16="http://schemas.microsoft.com/office/drawing/2014/main" id="{D05F6EFB-04D3-0F06-68EA-924498E6BA2A}"/>
              </a:ext>
            </a:extLst>
          </p:cNvPr>
          <p:cNvPicPr>
            <a:picLocks noChangeAspect="1"/>
          </p:cNvPicPr>
          <p:nvPr/>
        </p:nvPicPr>
        <p:blipFill>
          <a:blip r:embed="rId2"/>
          <a:stretch>
            <a:fillRect/>
          </a:stretch>
        </p:blipFill>
        <p:spPr>
          <a:xfrm>
            <a:off x="1501629" y="2390862"/>
            <a:ext cx="8204433" cy="2053884"/>
          </a:xfrm>
          <a:prstGeom prst="rect">
            <a:avLst/>
          </a:prstGeom>
        </p:spPr>
      </p:pic>
      <p:sp>
        <p:nvSpPr>
          <p:cNvPr id="19" name="TextBox 18">
            <a:extLst>
              <a:ext uri="{FF2B5EF4-FFF2-40B4-BE49-F238E27FC236}">
                <a16:creationId xmlns:a16="http://schemas.microsoft.com/office/drawing/2014/main" id="{8CA748BF-2132-9BEA-A8EF-8A5434BA8A3C}"/>
              </a:ext>
            </a:extLst>
          </p:cNvPr>
          <p:cNvSpPr txBox="1"/>
          <p:nvPr/>
        </p:nvSpPr>
        <p:spPr>
          <a:xfrm>
            <a:off x="1937857" y="1324124"/>
            <a:ext cx="8982513" cy="515526"/>
          </a:xfrm>
          <a:prstGeom prst="rect">
            <a:avLst/>
          </a:prstGeom>
          <a:noFill/>
        </p:spPr>
        <p:txBody>
          <a:bodyPr wrap="square">
            <a:spAutoFit/>
          </a:bodyPr>
          <a:lstStyle/>
          <a:p>
            <a:pPr algn="just" rtl="1">
              <a:lnSpc>
                <a:spcPct val="150000"/>
              </a:lnSpc>
              <a:spcAft>
                <a:spcPts val="0"/>
              </a:spcAft>
            </a:pPr>
            <a:r>
              <a:rPr lang="ar-SA" sz="2000" dirty="0">
                <a:effectLst/>
                <a:latin typeface="Times New Roman" panose="02020603050405020304" pitchFamily="18" charset="0"/>
                <a:ea typeface="Calibri" panose="020F0502020204030204" pitchFamily="34" charset="0"/>
                <a:cs typeface="B Nazanin" panose="00000400000000000000" pitchFamily="2" charset="-78"/>
              </a:rPr>
              <a:t>در این بخش جهت بررسی اثرات غیر مستقیم از روش بوت استراب به شرح جدول زیر استفاده شد</a:t>
            </a:r>
            <a:r>
              <a:rPr lang="ar-SA" sz="1400" dirty="0">
                <a:effectLst/>
                <a:latin typeface="Times New Roman" panose="02020603050405020304" pitchFamily="18" charset="0"/>
                <a:ea typeface="Calibri" panose="020F0502020204030204" pitchFamily="34" charset="0"/>
                <a:cs typeface="B Nazanin" panose="00000400000000000000" pitchFamily="2"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A957DCE1-026C-CFD6-E019-A0208563AED6}"/>
              </a:ext>
            </a:extLst>
          </p:cNvPr>
          <p:cNvSpPr txBox="1"/>
          <p:nvPr/>
        </p:nvSpPr>
        <p:spPr>
          <a:xfrm>
            <a:off x="1140903" y="4822143"/>
            <a:ext cx="9940954" cy="977191"/>
          </a:xfrm>
          <a:prstGeom prst="rect">
            <a:avLst/>
          </a:prstGeom>
          <a:noFill/>
        </p:spPr>
        <p:txBody>
          <a:bodyPr wrap="square">
            <a:spAutoFit/>
          </a:bodyPr>
          <a:lstStyle/>
          <a:p>
            <a:pPr algn="just" rtl="1">
              <a:lnSpc>
                <a:spcPct val="150000"/>
              </a:lnSpc>
              <a:spcAft>
                <a:spcPts val="0"/>
              </a:spcAft>
            </a:pPr>
            <a:r>
              <a:rPr lang="fa-IR" sz="2000" dirty="0">
                <a:effectLst/>
                <a:latin typeface="Times New Roman" panose="02020603050405020304" pitchFamily="18" charset="0"/>
                <a:ea typeface="Calibri" panose="020F0502020204030204" pitchFamily="34" charset="0"/>
                <a:cs typeface="B Nazanin" panose="00000400000000000000" pitchFamily="2" charset="-78"/>
              </a:rPr>
              <a:t>رفتار وارسی بدنی به واسطه سوتعبیر منفی نشانه های بدنی قادر است 0.40 از تغیرات عدم تحمل پریشانی را بطور مثبت و معناداری تبیین نمایید. بنابراین پاسخ اصلی سوال پژوهش مثبت است.</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66731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817468" y="463511"/>
            <a:ext cx="2321469" cy="707886"/>
          </a:xfrm>
          <a:prstGeom prst="rect">
            <a:avLst/>
          </a:prstGeom>
        </p:spPr>
        <p:txBody>
          <a:bodyPr wrap="none">
            <a:spAutoFit/>
          </a:bodyPr>
          <a:lstStyle/>
          <a:p>
            <a:r>
              <a:rPr lang="fa-IR" sz="4000" b="1" dirty="0">
                <a:cs typeface="B Mitra" panose="00000400000000000000" pitchFamily="2" charset="-78"/>
              </a:rPr>
              <a:t>تحلیل نتایج </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a:solidFill>
            <a:srgbClr val="4472C4"/>
          </a:solidFill>
        </p:grpSpPr>
        <p:sp>
          <p:nvSpPr>
            <p:cNvPr id="20" name="Rectangle 19"/>
            <p:cNvSpPr/>
            <p:nvPr/>
          </p:nvSpPr>
          <p:spPr>
            <a:xfrm>
              <a:off x="146475" y="5174160"/>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F36C7DD2-346F-1CE7-45A6-50036D1E8AED}"/>
              </a:ext>
            </a:extLst>
          </p:cNvPr>
          <p:cNvSpPr>
            <a:spLocks noGrp="1"/>
          </p:cNvSpPr>
          <p:nvPr>
            <p:ph type="sldNum" sz="quarter" idx="12"/>
          </p:nvPr>
        </p:nvSpPr>
        <p:spPr/>
        <p:txBody>
          <a:bodyPr/>
          <a:lstStyle/>
          <a:p>
            <a:fld id="{71766878-3199-4EAB-94E7-2D6D11070E14}" type="slidenum">
              <a:rPr lang="en-US" smtClean="0"/>
              <a:t>17</a:t>
            </a:fld>
            <a:endParaRPr lang="en-US" dirty="0"/>
          </a:p>
        </p:txBody>
      </p:sp>
      <p:sp>
        <p:nvSpPr>
          <p:cNvPr id="5" name="TextBox 4">
            <a:extLst>
              <a:ext uri="{FF2B5EF4-FFF2-40B4-BE49-F238E27FC236}">
                <a16:creationId xmlns:a16="http://schemas.microsoft.com/office/drawing/2014/main" id="{D803D587-1ED3-DBE1-D88C-ADBD22740781}"/>
              </a:ext>
            </a:extLst>
          </p:cNvPr>
          <p:cNvSpPr txBox="1"/>
          <p:nvPr/>
        </p:nvSpPr>
        <p:spPr>
          <a:xfrm>
            <a:off x="0" y="1406738"/>
            <a:ext cx="11138937" cy="5132174"/>
          </a:xfrm>
          <a:prstGeom prst="rect">
            <a:avLst/>
          </a:prstGeom>
          <a:noFill/>
        </p:spPr>
        <p:txBody>
          <a:bodyPr wrap="square">
            <a:spAutoFit/>
          </a:bodyPr>
          <a:lstStyle/>
          <a:p>
            <a:pPr marL="342900" marR="0" lvl="0" indent="-342900" algn="r" defTabSz="457200" rtl="1"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fa-I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فرضیه 1: بین رفتار وارسی بدنی با عدم تحمل پریشانی در افراد مبتلا به نشانه های بدریخت انگاری بدنی رابطه مستقیم وجود دارد.</a:t>
            </a:r>
            <a:endPar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endParaRPr>
          </a:p>
          <a:p>
            <a:pPr marL="0" marR="0" lvl="0" indent="0" algn="r" defTabSz="457200" rtl="0" eaLnBrk="1" fontAlgn="auto" latinLnBrk="0" hangingPunct="1">
              <a:lnSpc>
                <a:spcPct val="150000"/>
              </a:lnSpc>
              <a:spcBef>
                <a:spcPts val="0"/>
              </a:spcBef>
              <a:spcAft>
                <a:spcPts val="0"/>
              </a:spcAft>
              <a:buClrTx/>
              <a:buSzTx/>
              <a:buFontTx/>
              <a:buNone/>
              <a:tabLst/>
              <a:defRPr/>
            </a:pPr>
            <a:r>
              <a:rPr kumimoji="0" lang="ar-SA"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یافته های تحلیل مسیر نشان داد که ضریب مستقیم رفتاروارسی بدنی بر عدم تحمل پریشانی معنی دار بود</a:t>
            </a: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 </a:t>
            </a:r>
            <a:r>
              <a:rPr kumimoji="0" lang="ar-SA"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این یافته به این معناست که رفتاروارسی بدنی موجب افزایش نمرات عدم تحمل پریشانی در افراد مبتلا به نشانه های بدریخت انگاری بدنی می شود</a:t>
            </a: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a:t>
            </a:r>
          </a:p>
          <a:p>
            <a:pPr marL="0" marR="0" lvl="0" indent="0" algn="r" defTabSz="457200" rtl="0" eaLnBrk="1" fontAlgn="auto" latinLnBrk="0" hangingPunct="1">
              <a:lnSpc>
                <a:spcPct val="150000"/>
              </a:lnSpc>
              <a:spcBef>
                <a:spcPts val="0"/>
              </a:spcBef>
              <a:spcAft>
                <a:spcPts val="0"/>
              </a:spcAft>
              <a:buClrTx/>
              <a:buSzTx/>
              <a:buFontTx/>
              <a:buNone/>
              <a:tabLst/>
              <a:defRPr/>
            </a:pP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 </a:t>
            </a:r>
            <a:r>
              <a:rPr kumimoji="0" lang="fa-I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طبق پژوهشهای صورت گرفته توسط مادنی و همکاران (۲۰۱۷) علائم اختلال بدریخت انگاری بدن با عدم تحمل پریشانی همراه بوده است. افراد داری این اختلال برای جلوگیری یا کاهش پیدا کردن پریشانی ناشی از نگرانی ظاهری خود درگیر رفتارهای اجتناب ناپذیر یا اجباری می‌شوند. این یافته با یافته ی بیجستربوش  و همکاران (2023) همسو است که طی پژوهش به این نتیجه رسیدند که بین آگاهی تعاملی، عدم تحمل پریشانی و نارضایتی از بدن رابطه مستقیم وجود دارد.</a:t>
            </a:r>
            <a:endPar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endParaRPr>
          </a:p>
          <a:p>
            <a:pPr marL="0" marR="0" lvl="0" indent="0" algn="r" defTabSz="457200" rtl="0" eaLnBrk="1" fontAlgn="auto" latinLnBrk="0" hangingPunct="1">
              <a:lnSpc>
                <a:spcPct val="150000"/>
              </a:lnSpc>
              <a:spcBef>
                <a:spcPts val="0"/>
              </a:spcBef>
              <a:spcAft>
                <a:spcPts val="0"/>
              </a:spcAft>
              <a:buClrTx/>
              <a:buSzTx/>
              <a:buFontTx/>
              <a:buNone/>
              <a:tabLst/>
              <a:defRPr/>
            </a:pP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رفتار وارسی بدنی، مکانیزمی ناسازگار در افراد مبتلا به بدریخت‌انگاری بدنی است که برای کاهش موقت اضطراب استفاده می‌شود، اما در بلندمدت اضطراب و عدم تحمل پریشانی را افزایش داده و چرخه‌ای معیوب ایجاد می‌کند که به سلامت روان آسیب می‌رساند. هرچه وارسی بدنی بیشتر باشد، عدم تحمل پریشانی نیز افزایش می‌یابد</a:t>
            </a:r>
            <a:r>
              <a:rPr lang="fa-IR" sz="2000" dirty="0">
                <a:solidFill>
                  <a:prstClr val="black"/>
                </a:solidFill>
                <a:latin typeface="Times New Roman" panose="02020603050405020304" pitchFamily="18" charset="0"/>
                <a:cs typeface="B Nazanin" panose="00000400000000000000" pitchFamily="2" charset="-78"/>
              </a:rPr>
              <a:t>.</a:t>
            </a:r>
            <a:endPar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endParaRPr>
          </a:p>
        </p:txBody>
      </p:sp>
    </p:spTree>
    <p:extLst>
      <p:ext uri="{BB962C8B-B14F-4D97-AF65-F5344CB8AC3E}">
        <p14:creationId xmlns:p14="http://schemas.microsoft.com/office/powerpoint/2010/main" val="1759719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817468" y="463511"/>
            <a:ext cx="2321469" cy="707886"/>
          </a:xfrm>
          <a:prstGeom prst="rect">
            <a:avLst/>
          </a:prstGeom>
        </p:spPr>
        <p:txBody>
          <a:bodyPr wrap="none">
            <a:spAutoFit/>
          </a:bodyPr>
          <a:lstStyle/>
          <a:p>
            <a:r>
              <a:rPr lang="fa-IR" sz="4000" b="1">
                <a:cs typeface="B Mitra" panose="00000400000000000000" pitchFamily="2" charset="-78"/>
              </a:rPr>
              <a:t>تحلیل نتایج </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a:solidFill>
            <a:srgbClr val="4472C4"/>
          </a:solidFill>
        </p:grpSpPr>
        <p:sp>
          <p:nvSpPr>
            <p:cNvPr id="20" name="Rectangle 19"/>
            <p:cNvSpPr/>
            <p:nvPr/>
          </p:nvSpPr>
          <p:spPr>
            <a:xfrm>
              <a:off x="146475" y="5174160"/>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823A1552-700D-DFFA-A965-43EC2DC64D7C}"/>
              </a:ext>
            </a:extLst>
          </p:cNvPr>
          <p:cNvSpPr>
            <a:spLocks noGrp="1"/>
          </p:cNvSpPr>
          <p:nvPr>
            <p:ph type="sldNum" sz="quarter" idx="12"/>
          </p:nvPr>
        </p:nvSpPr>
        <p:spPr/>
        <p:txBody>
          <a:bodyPr/>
          <a:lstStyle/>
          <a:p>
            <a:fld id="{71766878-3199-4EAB-94E7-2D6D11070E14}" type="slidenum">
              <a:rPr lang="en-US" smtClean="0"/>
              <a:t>18</a:t>
            </a:fld>
            <a:endParaRPr lang="en-US" dirty="0"/>
          </a:p>
        </p:txBody>
      </p:sp>
      <p:sp>
        <p:nvSpPr>
          <p:cNvPr id="5" name="TextBox 4">
            <a:extLst>
              <a:ext uri="{FF2B5EF4-FFF2-40B4-BE49-F238E27FC236}">
                <a16:creationId xmlns:a16="http://schemas.microsoft.com/office/drawing/2014/main" id="{AE9F3B63-0226-AC7E-2CE8-B6AFEDD839F9}"/>
              </a:ext>
            </a:extLst>
          </p:cNvPr>
          <p:cNvSpPr txBox="1"/>
          <p:nvPr/>
        </p:nvSpPr>
        <p:spPr>
          <a:xfrm>
            <a:off x="67112" y="1239183"/>
            <a:ext cx="11159277" cy="5132174"/>
          </a:xfrm>
          <a:prstGeom prst="rect">
            <a:avLst/>
          </a:prstGeom>
          <a:noFill/>
        </p:spPr>
        <p:txBody>
          <a:bodyPr wrap="square">
            <a:spAutoFit/>
          </a:bodyPr>
          <a:lstStyle/>
          <a:p>
            <a:pPr marL="342900" marR="0" lvl="0" indent="-342900" algn="r" defTabSz="457200" rtl="1"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fa-IR"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فرضیه 2: بین سوء تعبیر منفی نشانه های بدنی با عدم تحمل پریشانی در افراد مبتلا به نشانه های بدریخت انگاری بدنی رابطه مستقیم وجود دارد.</a:t>
            </a:r>
          </a:p>
          <a:p>
            <a:pPr algn="r">
              <a:lnSpc>
                <a:spcPct val="150000"/>
              </a:lnSpc>
              <a:defRPr/>
            </a:pPr>
            <a:r>
              <a:rPr kumimoji="0" lang="fa-I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یافته های تحلیل مسیر نشان داد که ضریب مستقیم سوء تعبیر منفی بر عدم تحمل پریشانی معنی دار بود. این یافته به این معناست که سوء تعبیر منفی موجب افزایش نمرات عدم تحمل پریشانی در افراد مبتلا به نشانه های بدریخت انگاری بدنی می شود.در راستای این یافته ، خلفی‌زاده (1397) طی پژوهش به این نتیجه رسید که بین ادراک از خود و ترس از ارزیابی منفی دیگران با تحمل پریشانی هیجانی افراد رابطه مستقیم وجود دارد. در تحقیقی دیگر دمرچلی و همکاران (1396) به این نتیجه رسیدند که ترس از ارزیابی مثبت و منفی، رابطه اضطراب اجتماعی و اختلال بدریخت انگاری بدن را میانجی گری می کنند .</a:t>
            </a:r>
          </a:p>
          <a:p>
            <a:pPr marR="0" lvl="0" algn="r" defTabSz="457200" rtl="0" eaLnBrk="1" fontAlgn="auto" latinLnBrk="0" hangingPunct="1">
              <a:lnSpc>
                <a:spcPct val="150000"/>
              </a:lnSpc>
              <a:spcBef>
                <a:spcPts val="0"/>
              </a:spcBef>
              <a:spcAft>
                <a:spcPts val="0"/>
              </a:spcAft>
              <a:buClrTx/>
              <a:buSzTx/>
              <a:tabLst/>
              <a:defRPr/>
            </a:pP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rPr>
              <a:t>سوء تعبیر نشانه‌های بدنی می‌تواند باعث افزایش اضطراب و پریشانی شود، به‌ویژه در افرادی که تحمل پایینی نسبت به پریشانی دارند. این افراد علائم بدنی عادی را خطرناک تلقی کرده و به جای مقابله مؤثر با احساسات منفی، به این سوء تعبیرها پناه می‌برند. این وضعیت ممکن است یک چرخه معیوب ایجاد کند که در آن اضطراب و پریشانی مدام تشدید می‌شود. بنابراین، سوء تعبیر منفی نشانه‌های بدنی می‌تواند عامل مؤثری در افزایش عدم تحمل پریشانی در افراد دارای نشانه‌های بدریخت‌انگاری بدنی باشد</a:t>
            </a: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endParaRPr>
          </a:p>
        </p:txBody>
      </p:sp>
    </p:spTree>
    <p:extLst>
      <p:ext uri="{BB962C8B-B14F-4D97-AF65-F5344CB8AC3E}">
        <p14:creationId xmlns:p14="http://schemas.microsoft.com/office/powerpoint/2010/main" val="1989999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817468" y="463511"/>
            <a:ext cx="2321469" cy="707886"/>
          </a:xfrm>
          <a:prstGeom prst="rect">
            <a:avLst/>
          </a:prstGeom>
        </p:spPr>
        <p:txBody>
          <a:bodyPr wrap="none">
            <a:spAutoFit/>
          </a:bodyPr>
          <a:lstStyle/>
          <a:p>
            <a:r>
              <a:rPr lang="fa-IR" sz="4000" b="1" dirty="0">
                <a:cs typeface="B Mitra" panose="00000400000000000000" pitchFamily="2" charset="-78"/>
              </a:rPr>
              <a:t>تحلیل نتایج </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a:solidFill>
            <a:srgbClr val="4472C4"/>
          </a:solidFill>
        </p:grpSpPr>
        <p:sp>
          <p:nvSpPr>
            <p:cNvPr id="20" name="Rectangle 19"/>
            <p:cNvSpPr/>
            <p:nvPr/>
          </p:nvSpPr>
          <p:spPr>
            <a:xfrm>
              <a:off x="146475" y="5174160"/>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823A1552-700D-DFFA-A965-43EC2DC64D7C}"/>
              </a:ext>
            </a:extLst>
          </p:cNvPr>
          <p:cNvSpPr>
            <a:spLocks noGrp="1"/>
          </p:cNvSpPr>
          <p:nvPr>
            <p:ph type="sldNum" sz="quarter" idx="12"/>
          </p:nvPr>
        </p:nvSpPr>
        <p:spPr/>
        <p:txBody>
          <a:bodyPr/>
          <a:lstStyle/>
          <a:p>
            <a:fld id="{71766878-3199-4EAB-94E7-2D6D11070E14}" type="slidenum">
              <a:rPr lang="en-US" smtClean="0"/>
              <a:t>19</a:t>
            </a:fld>
            <a:endParaRPr lang="en-US" dirty="0"/>
          </a:p>
        </p:txBody>
      </p:sp>
      <p:sp>
        <p:nvSpPr>
          <p:cNvPr id="5" name="TextBox 4">
            <a:extLst>
              <a:ext uri="{FF2B5EF4-FFF2-40B4-BE49-F238E27FC236}">
                <a16:creationId xmlns:a16="http://schemas.microsoft.com/office/drawing/2014/main" id="{AE9F3B63-0226-AC7E-2CE8-B6AFEDD839F9}"/>
              </a:ext>
            </a:extLst>
          </p:cNvPr>
          <p:cNvSpPr txBox="1"/>
          <p:nvPr/>
        </p:nvSpPr>
        <p:spPr>
          <a:xfrm>
            <a:off x="67112" y="1239183"/>
            <a:ext cx="11159277" cy="5576976"/>
          </a:xfrm>
          <a:prstGeom prst="rect">
            <a:avLst/>
          </a:prstGeom>
          <a:noFill/>
        </p:spPr>
        <p:txBody>
          <a:bodyPr wrap="square">
            <a:spAutoFit/>
          </a:bodyPr>
          <a:lstStyle/>
          <a:p>
            <a:pPr marL="342900" marR="0" lvl="0" indent="-342900" algn="r" defTabSz="457200" rtl="1"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fa-I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فرضیه 3: بین رفتار وارسی بدنی با سوء تعبیر منفی نشانه های بدنی در افراد مبتلا به نشانه‌های بدریخت‌انگاری بدنی رابطه مستقیم وجود دارد.</a:t>
            </a:r>
            <a:endParaRPr kumimoji="0" lang="en-US"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r" defTabSz="457200" rtl="0" eaLnBrk="1" fontAlgn="auto" latinLnBrk="0" hangingPunct="1">
              <a:lnSpc>
                <a:spcPct val="150000"/>
              </a:lnSpc>
              <a:spcBef>
                <a:spcPts val="0"/>
              </a:spcBef>
              <a:spcAft>
                <a:spcPts val="0"/>
              </a:spcAft>
              <a:buClrTx/>
              <a:buSzTx/>
              <a:buFontTx/>
              <a:buNone/>
              <a:tabLst/>
              <a:defRPr/>
            </a:pPr>
            <a:r>
              <a:rPr kumimoji="0" lang="ar-S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یافته های تحلیل مسیر نشان داد که ضریب مستقیم رفتاروارسی بدنی بر سوء تعبیر منفی نشانه های بدنی معنی دار بود</a:t>
            </a:r>
            <a:r>
              <a:rPr kumimoji="0" lang="fa-I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 </a:t>
            </a:r>
            <a:r>
              <a:rPr kumimoji="0" lang="ar-S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این یافته به این معناست که رفتار وارسی بدنی موجب افزایش نمرات سوء تعبیر منفی نشانه های بدنی در افراد مبتلا به نشانه‌های بدریخت‌انگاری بدنی می شود</a:t>
            </a:r>
            <a:r>
              <a:rPr kumimoji="0" lang="fa-I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a:t>
            </a:r>
          </a:p>
          <a:p>
            <a:pPr marL="0" marR="0" lvl="0" indent="0" algn="r" defTabSz="457200" rtl="0" eaLnBrk="1" fontAlgn="auto" latinLnBrk="0" hangingPunct="1">
              <a:lnSpc>
                <a:spcPct val="150000"/>
              </a:lnSpc>
              <a:spcBef>
                <a:spcPts val="0"/>
              </a:spcBef>
              <a:spcAft>
                <a:spcPts val="0"/>
              </a:spcAft>
              <a:buClrTx/>
              <a:buSzTx/>
              <a:buFontTx/>
              <a:buNone/>
              <a:tabLst/>
              <a:defRPr/>
            </a:pPr>
            <a:r>
              <a:rPr kumimoji="0" lang="ar-SA"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در این راستا </a:t>
            </a:r>
            <a:r>
              <a:rPr kumimoji="0" lang="fa-I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جمشیدی فر (1396) در تحقیقی به این نتیجه رسید که  باورهای فراشناختی در قالب روابط ساختاری و به واسطه ی رفتارهای وارسی بدنی قادرند تغییرات  بدریخت انگاری را تبیین نمایند، به نحوی که باورهای مثبت به نگرانی، کنترل ناپذیری و خطر افکار اطمینان شناختی و نیاز به کنترل افکار و رفتارهای وارسی بدنی به صورت مستقیم و مثبت قادر به تبیین بدریخت انگاری بودند.</a:t>
            </a:r>
          </a:p>
          <a:p>
            <a:pPr marL="0" marR="0" lvl="0" indent="0" algn="r" defTabSz="457200" rtl="0" eaLnBrk="1" fontAlgn="auto" latinLnBrk="0" hangingPunct="1">
              <a:lnSpc>
                <a:spcPct val="150000"/>
              </a:lnSpc>
              <a:spcBef>
                <a:spcPts val="0"/>
              </a:spcBef>
              <a:spcAft>
                <a:spcPts val="0"/>
              </a:spcAft>
              <a:buClrTx/>
              <a:buSzTx/>
              <a:buFontTx/>
              <a:buNone/>
              <a:tabLst/>
              <a:defRPr/>
            </a:pPr>
            <a:r>
              <a:rPr kumimoji="0" lang="fa-IR"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B Nazanin" panose="00000400000000000000" pitchFamily="2" charset="-78"/>
              </a:rPr>
              <a:t>رفتار وارسی بدنی، که شامل توجه مکرر به جزئیات ظاهری بدن است، می‌تواند باعث افزایش آگاهی و تفسیر منفی از نشانه‌های بدنی شود. این افراد ممکن است تغییرات جزئی را مشکلات جدی تلقی کرده و دچار اضطراب شوند. چنین برداشت‌هایی یک چرخه معیوب ایجاد می‌کند که در آن وارسی بیشتر منجر به تفسیر منفی بیشتر و در نتیجه پریشانی بیشتر می‌شود. بنابراین، رفتار وارسی بدنی می‌تواند نقش مؤثری در افزایش سوء تعبیر منفی نشانه‌های بدنی در افراد مبتلا به بدریخت‌انگاری بدنی داشته باشد.</a:t>
            </a:r>
          </a:p>
          <a:p>
            <a:pPr marR="0" lvl="0" algn="r" defTabSz="457200" rtl="1" eaLnBrk="1" fontAlgn="auto" latinLnBrk="0" hangingPunct="1">
              <a:lnSpc>
                <a:spcPct val="150000"/>
              </a:lnSpc>
              <a:spcBef>
                <a:spcPts val="0"/>
              </a:spcBef>
              <a:spcAft>
                <a:spcPts val="0"/>
              </a:spcAft>
              <a:buClrTx/>
              <a:buSzTx/>
              <a:tabLst/>
              <a:defRPr/>
            </a:pP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B Nazanin" panose="00000400000000000000" pitchFamily="2" charset="-78"/>
            </a:endParaRPr>
          </a:p>
        </p:txBody>
      </p:sp>
    </p:spTree>
    <p:extLst>
      <p:ext uri="{BB962C8B-B14F-4D97-AF65-F5344CB8AC3E}">
        <p14:creationId xmlns:p14="http://schemas.microsoft.com/office/powerpoint/2010/main" val="4146779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6552" y="64008"/>
            <a:ext cx="2901696" cy="1196912"/>
          </a:xfrm>
        </p:spPr>
        <p:txBody>
          <a:bodyPr>
            <a:normAutofit fontScale="90000"/>
          </a:bodyPr>
          <a:lstStyle/>
          <a:p>
            <a:pPr algn="r" rtl="1"/>
            <a:r>
              <a:rPr lang="fa-IR" b="1">
                <a:cs typeface="B Mitra" panose="00000400000000000000" pitchFamily="2" charset="-78"/>
              </a:rPr>
              <a:t>فهرست مطالب</a:t>
            </a:r>
          </a:p>
        </p:txBody>
      </p:sp>
      <p:graphicFrame>
        <p:nvGraphicFramePr>
          <p:cNvPr id="3" name="Diagram 2"/>
          <p:cNvGraphicFramePr/>
          <p:nvPr>
            <p:extLst>
              <p:ext uri="{D42A27DB-BD31-4B8C-83A1-F6EECF244321}">
                <p14:modId xmlns:p14="http://schemas.microsoft.com/office/powerpoint/2010/main" val="4073852274"/>
              </p:ext>
            </p:extLst>
          </p:nvPr>
        </p:nvGraphicFramePr>
        <p:xfrm>
          <a:off x="5669281" y="904304"/>
          <a:ext cx="7159752" cy="5282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85681" y="3417975"/>
            <a:ext cx="20638" cy="22050"/>
          </a:xfrm>
          <a:prstGeom prst="rect">
            <a:avLst/>
          </a:prstGeom>
        </p:spPr>
      </p:pic>
      <p:pic>
        <p:nvPicPr>
          <p:cNvPr id="5" name="Picture 4">
            <a:extLst>
              <a:ext uri="{FF2B5EF4-FFF2-40B4-BE49-F238E27FC236}">
                <a16:creationId xmlns:a16="http://schemas.microsoft.com/office/drawing/2014/main" id="{C721C917-95FD-EBD4-21CE-BA31463E4A97}"/>
              </a:ext>
            </a:extLst>
          </p:cNvPr>
          <p:cNvPicPr>
            <a:picLocks noChangeAspect="1"/>
          </p:cNvPicPr>
          <p:nvPr/>
        </p:nvPicPr>
        <p:blipFill>
          <a:blip r:embed="rId8"/>
          <a:stretch>
            <a:fillRect/>
          </a:stretch>
        </p:blipFill>
        <p:spPr>
          <a:xfrm>
            <a:off x="407868" y="1484851"/>
            <a:ext cx="4250739" cy="5365150"/>
          </a:xfrm>
          <a:prstGeom prst="rect">
            <a:avLst/>
          </a:prstGeom>
        </p:spPr>
      </p:pic>
      <p:sp>
        <p:nvSpPr>
          <p:cNvPr id="7" name="Slide Number Placeholder 6">
            <a:extLst>
              <a:ext uri="{FF2B5EF4-FFF2-40B4-BE49-F238E27FC236}">
                <a16:creationId xmlns:a16="http://schemas.microsoft.com/office/drawing/2014/main" id="{FD9C05EB-AACF-8CAC-6FAF-BCF37D1504E1}"/>
              </a:ext>
            </a:extLst>
          </p:cNvPr>
          <p:cNvSpPr>
            <a:spLocks noGrp="1"/>
          </p:cNvSpPr>
          <p:nvPr>
            <p:ph type="sldNum" sz="quarter" idx="12"/>
          </p:nvPr>
        </p:nvSpPr>
        <p:spPr/>
        <p:txBody>
          <a:bodyPr/>
          <a:lstStyle/>
          <a:p>
            <a:fld id="{71766878-3199-4EAB-94E7-2D6D11070E14}" type="slidenum">
              <a:rPr lang="en-US" smtClean="0"/>
              <a:t>2</a:t>
            </a:fld>
            <a:endParaRPr lang="en-US" dirty="0"/>
          </a:p>
        </p:txBody>
      </p:sp>
    </p:spTree>
    <p:extLst>
      <p:ext uri="{BB962C8B-B14F-4D97-AF65-F5344CB8AC3E}">
        <p14:creationId xmlns:p14="http://schemas.microsoft.com/office/powerpoint/2010/main" val="3577906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4B253EA-8D43-449B-6E32-1C905D28AB1F}"/>
              </a:ext>
            </a:extLst>
          </p:cNvPr>
          <p:cNvSpPr>
            <a:spLocks noGrp="1"/>
          </p:cNvSpPr>
          <p:nvPr>
            <p:ph type="sldNum" sz="quarter" idx="12"/>
          </p:nvPr>
        </p:nvSpPr>
        <p:spPr/>
        <p:txBody>
          <a:bodyPr/>
          <a:lstStyle/>
          <a:p>
            <a:fld id="{71766878-3199-4EAB-94E7-2D6D11070E14}" type="slidenum">
              <a:rPr lang="en-US" smtClean="0"/>
              <a:t>20</a:t>
            </a:fld>
            <a:endParaRPr lang="en-US" dirty="0"/>
          </a:p>
        </p:txBody>
      </p:sp>
      <p:grpSp>
        <p:nvGrpSpPr>
          <p:cNvPr id="3" name="Group 2">
            <a:extLst>
              <a:ext uri="{FF2B5EF4-FFF2-40B4-BE49-F238E27FC236}">
                <a16:creationId xmlns:a16="http://schemas.microsoft.com/office/drawing/2014/main" id="{6066569B-F5FA-67C7-DE7A-F0D22F5887BE}"/>
              </a:ext>
            </a:extLst>
          </p:cNvPr>
          <p:cNvGrpSpPr/>
          <p:nvPr/>
        </p:nvGrpSpPr>
        <p:grpSpPr>
          <a:xfrm>
            <a:off x="11313840" y="0"/>
            <a:ext cx="720000" cy="6858000"/>
            <a:chOff x="146475" y="5174160"/>
            <a:chExt cx="720000" cy="821252"/>
          </a:xfrm>
          <a:solidFill>
            <a:srgbClr val="4472C4"/>
          </a:solidFill>
        </p:grpSpPr>
        <p:sp>
          <p:nvSpPr>
            <p:cNvPr id="4" name="Rectangle 3">
              <a:extLst>
                <a:ext uri="{FF2B5EF4-FFF2-40B4-BE49-F238E27FC236}">
                  <a16:creationId xmlns:a16="http://schemas.microsoft.com/office/drawing/2014/main" id="{E743B7F5-8629-5CB6-DF3D-0A2D51098927}"/>
                </a:ext>
              </a:extLst>
            </p:cNvPr>
            <p:cNvSpPr/>
            <p:nvPr/>
          </p:nvSpPr>
          <p:spPr>
            <a:xfrm>
              <a:off x="146475" y="5174160"/>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5" name="TextBox 4">
              <a:extLst>
                <a:ext uri="{FF2B5EF4-FFF2-40B4-BE49-F238E27FC236}">
                  <a16:creationId xmlns:a16="http://schemas.microsoft.com/office/drawing/2014/main" id="{F728183E-3CD3-1ADF-013D-69A71C3119F3}"/>
                </a:ext>
              </a:extLst>
            </p:cNvPr>
            <p:cNvSpPr txBox="1"/>
            <p:nvPr/>
          </p:nvSpPr>
          <p:spPr>
            <a:xfrm>
              <a:off x="146475" y="5174160"/>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7" name="TextBox 6">
            <a:extLst>
              <a:ext uri="{FF2B5EF4-FFF2-40B4-BE49-F238E27FC236}">
                <a16:creationId xmlns:a16="http://schemas.microsoft.com/office/drawing/2014/main" id="{FE9F0274-B751-9454-D2E5-6EFDDF0B5361}"/>
              </a:ext>
            </a:extLst>
          </p:cNvPr>
          <p:cNvSpPr txBox="1"/>
          <p:nvPr/>
        </p:nvSpPr>
        <p:spPr>
          <a:xfrm>
            <a:off x="360726" y="1095843"/>
            <a:ext cx="10846965" cy="3285515"/>
          </a:xfrm>
          <a:prstGeom prst="rect">
            <a:avLst/>
          </a:prstGeom>
          <a:noFill/>
        </p:spPr>
        <p:txBody>
          <a:bodyPr wrap="square">
            <a:spAutoFit/>
          </a:bodyPr>
          <a:lstStyle/>
          <a:p>
            <a:pPr marL="0" marR="0" lvl="0" indent="0" algn="r" defTabSz="457200" rtl="0" eaLnBrk="1" fontAlgn="auto" latinLnBrk="0" hangingPunct="1">
              <a:lnSpc>
                <a:spcPct val="150000"/>
              </a:lnSpc>
              <a:spcBef>
                <a:spcPts val="0"/>
              </a:spcBef>
              <a:spcAft>
                <a:spcPts val="0"/>
              </a:spcAft>
              <a:buClrTx/>
              <a:buSzTx/>
              <a:buFontTx/>
              <a:buNone/>
              <a:tabLst/>
              <a:defRPr/>
            </a:pPr>
            <a:r>
              <a:rPr kumimoji="0" lang="fa-IR" sz="2000" b="1" i="0" u="none" strike="noStrike" kern="1200" cap="none" spc="0" normalizeH="0" baseline="0" noProof="0" dirty="0">
                <a:ln>
                  <a:noFill/>
                </a:ln>
                <a:solidFill>
                  <a:prstClr val="black"/>
                </a:solidFill>
                <a:effectLst/>
                <a:uLnTx/>
                <a:uFillTx/>
                <a:latin typeface="Calibri" panose="020F0502020204030204" pitchFamily="34" charset="0"/>
                <a:ea typeface="+mn-ea"/>
                <a:cs typeface="B Nazanin" panose="00000400000000000000" pitchFamily="2" charset="-78"/>
              </a:rPr>
              <a:t>تحلیل داده‌ها نشان داد که سوء تعبیر منفی نشانه‌های بدنی نقش میانجی بین رفتار وارسی بدنی و عدم تحمل پریشانی را ایفا می‌کند</a:t>
            </a:r>
            <a:r>
              <a:rPr kumimoji="0" lang="fa-IR"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B Nazanin" panose="00000400000000000000" pitchFamily="2" charset="-78"/>
              </a:rPr>
              <a:t>.</a:t>
            </a:r>
          </a:p>
          <a:p>
            <a:pPr marL="0" marR="0" lvl="0" indent="0" algn="r" defTabSz="457200" rtl="0" eaLnBrk="1" fontAlgn="auto" latinLnBrk="0" hangingPunct="1">
              <a:lnSpc>
                <a:spcPct val="150000"/>
              </a:lnSpc>
              <a:spcBef>
                <a:spcPts val="0"/>
              </a:spcBef>
              <a:spcAft>
                <a:spcPts val="0"/>
              </a:spcAft>
              <a:buClrTx/>
              <a:buSzTx/>
              <a:buFontTx/>
              <a:buNone/>
              <a:tabLst/>
              <a:defRPr/>
            </a:pPr>
            <a:r>
              <a:rPr kumimoji="0" lang="fa-IR"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B Nazanin" panose="00000400000000000000" pitchFamily="2" charset="-78"/>
              </a:rPr>
              <a:t> به این معنا که رفتار وارسی بدنی، از طریق تقویت سوء تعبیر نشانه‌های بدنی، به افزایش عدم تحمل پریشانی در افراد مبتلا به بدریخت‌انگاری بدن منجر می‌شود.این افراد معمولاً بدن خود را به‌طور افراطی وارسی می‌کنند تا نقص‌های ظاهری (اغلب خیالی) را بیابند. این رفتار باعث افزایش آگاهی از نشانه‌های بدنی شده و تمرکز بیش از حد بر جزئیات می‌تواند سبب سوء تعبیر آن‌ها به‌عنوان مشکلات نگران‌کننده شود. در نتیجه، اضطراب و پریشانی افزایش یافته و آستانه تحمل پریشانی در این افراد کاهش می‌یابد. این چرخه معیوب با ادامه‌ی وارسی و تفسیرهای منفی، تداوم پیدا می‌کند.</a:t>
            </a:r>
            <a:endPar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B Nazanin" panose="00000400000000000000" pitchFamily="2" charset="-78"/>
            </a:endParaRPr>
          </a:p>
        </p:txBody>
      </p:sp>
      <p:sp>
        <p:nvSpPr>
          <p:cNvPr id="9" name="TextBox 8">
            <a:extLst>
              <a:ext uri="{FF2B5EF4-FFF2-40B4-BE49-F238E27FC236}">
                <a16:creationId xmlns:a16="http://schemas.microsoft.com/office/drawing/2014/main" id="{EB451AD0-E461-3C64-3225-FE21C9649CC0}"/>
              </a:ext>
            </a:extLst>
          </p:cNvPr>
          <p:cNvSpPr txBox="1"/>
          <p:nvPr/>
        </p:nvSpPr>
        <p:spPr>
          <a:xfrm>
            <a:off x="8610600" y="251432"/>
            <a:ext cx="2498933" cy="70788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a-IR" sz="4000" b="1" i="0" u="none" strike="noStrike" kern="1200" cap="none" spc="0" normalizeH="0" baseline="0" noProof="0" dirty="0">
                <a:ln>
                  <a:noFill/>
                </a:ln>
                <a:solidFill>
                  <a:prstClr val="black"/>
                </a:solidFill>
                <a:effectLst/>
                <a:uLnTx/>
                <a:uFillTx/>
                <a:latin typeface="Calibri" panose="020F0502020204030204"/>
                <a:ea typeface="+mn-ea"/>
                <a:cs typeface="B Mitra" panose="00000400000000000000" pitchFamily="2" charset="-78"/>
              </a:rPr>
              <a:t>تحلیل نتایج </a:t>
            </a:r>
          </a:p>
        </p:txBody>
      </p:sp>
    </p:spTree>
    <p:extLst>
      <p:ext uri="{BB962C8B-B14F-4D97-AF65-F5344CB8AC3E}">
        <p14:creationId xmlns:p14="http://schemas.microsoft.com/office/powerpoint/2010/main" val="2061308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920917" y="474585"/>
            <a:ext cx="4160941" cy="707886"/>
          </a:xfrm>
          <a:prstGeom prst="rect">
            <a:avLst/>
          </a:prstGeom>
        </p:spPr>
        <p:txBody>
          <a:bodyPr wrap="square">
            <a:spAutoFit/>
          </a:bodyPr>
          <a:lstStyle/>
          <a:p>
            <a:r>
              <a:rPr lang="fa-IR" sz="4000" b="1" dirty="0">
                <a:cs typeface="B Mitra" panose="00000400000000000000" pitchFamily="2" charset="-78"/>
              </a:rPr>
              <a:t>محدودیت های تحقیق</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p:grpSpPr>
        <p:sp>
          <p:nvSpPr>
            <p:cNvPr id="20" name="Rectangle 19"/>
            <p:cNvSpPr/>
            <p:nvPr/>
          </p:nvSpPr>
          <p:spPr>
            <a:xfrm>
              <a:off x="146475" y="5174160"/>
              <a:ext cx="720000" cy="821252"/>
            </a:xfrm>
            <a:prstGeom prst="rect">
              <a:avLst/>
            </a:prstGeom>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22" name="Group 21"/>
          <p:cNvGrpSpPr/>
          <p:nvPr/>
        </p:nvGrpSpPr>
        <p:grpSpPr>
          <a:xfrm>
            <a:off x="11313840" y="5346"/>
            <a:ext cx="720000" cy="6852654"/>
            <a:chOff x="146475" y="6036475"/>
            <a:chExt cx="720000" cy="821252"/>
          </a:xfrm>
          <a:solidFill>
            <a:srgbClr val="4472C4"/>
          </a:solidFill>
        </p:grpSpPr>
        <p:sp>
          <p:nvSpPr>
            <p:cNvPr id="23" name="Rectangle 22"/>
            <p:cNvSpPr/>
            <p:nvPr/>
          </p:nvSpPr>
          <p:spPr>
            <a:xfrm>
              <a:off x="146475" y="6036475"/>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sp>
        <p:sp>
          <p:nvSpPr>
            <p:cNvPr id="24" name="TextBox 23"/>
            <p:cNvSpPr txBox="1"/>
            <p:nvPr/>
          </p:nvSpPr>
          <p:spPr>
            <a:xfrm>
              <a:off x="146475" y="6036475"/>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Rectangle 1"/>
          <p:cNvSpPr/>
          <p:nvPr/>
        </p:nvSpPr>
        <p:spPr>
          <a:xfrm>
            <a:off x="987552" y="2133447"/>
            <a:ext cx="9747504" cy="1133965"/>
          </a:xfrm>
          <a:prstGeom prst="rect">
            <a:avLst/>
          </a:prstGeom>
        </p:spPr>
        <p:txBody>
          <a:bodyPr wrap="square">
            <a:spAutoFit/>
          </a:bodyPr>
          <a:lstStyle/>
          <a:p>
            <a:pPr algn="just" rtl="1">
              <a:lnSpc>
                <a:spcPct val="150000"/>
              </a:lnSpc>
            </a:pPr>
            <a:endParaRPr lang="en-US" sz="2400" dirty="0">
              <a:latin typeface="Times New Roman" panose="02020603050405020304" pitchFamily="18" charset="0"/>
              <a:ea typeface="Times New Roman" panose="02020603050405020304" pitchFamily="18" charset="0"/>
              <a:cs typeface="B Zar" panose="00000400000000000000" pitchFamily="2" charset="-78"/>
            </a:endParaRPr>
          </a:p>
          <a:p>
            <a:pPr algn="just" rtl="1">
              <a:lnSpc>
                <a:spcPct val="150000"/>
              </a:lnSpc>
            </a:pPr>
            <a:endParaRPr lang="en-US" sz="2400" dirty="0">
              <a:latin typeface="Times New Roman" panose="02020603050405020304" pitchFamily="18" charset="0"/>
              <a:ea typeface="Times New Roman" panose="02020603050405020304" pitchFamily="18" charset="0"/>
              <a:cs typeface="B Zar" panose="00000400000000000000" pitchFamily="2" charset="-78"/>
            </a:endParaRPr>
          </a:p>
        </p:txBody>
      </p:sp>
      <p:sp>
        <p:nvSpPr>
          <p:cNvPr id="3" name="Slide Number Placeholder 2">
            <a:extLst>
              <a:ext uri="{FF2B5EF4-FFF2-40B4-BE49-F238E27FC236}">
                <a16:creationId xmlns:a16="http://schemas.microsoft.com/office/drawing/2014/main" id="{7D70B13C-1F94-000D-0BDA-50BE935BD355}"/>
              </a:ext>
            </a:extLst>
          </p:cNvPr>
          <p:cNvSpPr>
            <a:spLocks noGrp="1"/>
          </p:cNvSpPr>
          <p:nvPr>
            <p:ph type="sldNum" sz="quarter" idx="12"/>
          </p:nvPr>
        </p:nvSpPr>
        <p:spPr/>
        <p:txBody>
          <a:bodyPr/>
          <a:lstStyle/>
          <a:p>
            <a:fld id="{71766878-3199-4EAB-94E7-2D6D11070E14}" type="slidenum">
              <a:rPr lang="en-US" smtClean="0"/>
              <a:t>21</a:t>
            </a:fld>
            <a:endParaRPr lang="en-US" dirty="0"/>
          </a:p>
        </p:txBody>
      </p:sp>
      <p:sp>
        <p:nvSpPr>
          <p:cNvPr id="5" name="TextBox 4">
            <a:extLst>
              <a:ext uri="{FF2B5EF4-FFF2-40B4-BE49-F238E27FC236}">
                <a16:creationId xmlns:a16="http://schemas.microsoft.com/office/drawing/2014/main" id="{0409C4BD-8496-E6AC-672D-CAABA1F7796C}"/>
              </a:ext>
            </a:extLst>
          </p:cNvPr>
          <p:cNvSpPr txBox="1"/>
          <p:nvPr/>
        </p:nvSpPr>
        <p:spPr>
          <a:xfrm>
            <a:off x="369116" y="1375066"/>
            <a:ext cx="10511669" cy="4208844"/>
          </a:xfrm>
          <a:prstGeom prst="rect">
            <a:avLst/>
          </a:prstGeom>
          <a:noFill/>
        </p:spPr>
        <p:txBody>
          <a:bodyPr wrap="square">
            <a:spAutoFit/>
          </a:bodyPr>
          <a:lstStyle/>
          <a:p>
            <a:pPr algn="r">
              <a:lnSpc>
                <a:spcPct val="150000"/>
              </a:lnSpc>
              <a:spcAft>
                <a:spcPts val="0"/>
              </a:spcAft>
            </a:pPr>
            <a:r>
              <a:rPr lang="fa-IR" sz="2000" dirty="0">
                <a:latin typeface="Times New Roman" panose="02020603050405020304" pitchFamily="18" charset="0"/>
                <a:cs typeface="B Nazanin" panose="00000400000000000000" pitchFamily="2" charset="-78"/>
              </a:rPr>
              <a:t>هر تحقیق با محدودیت‌هایی مواجه است. این تحقیق نیز با محدودیت‌هایی مواجه بوده است.</a:t>
            </a:r>
            <a:endParaRPr lang="en-US" sz="2000" dirty="0">
              <a:latin typeface="Times New Roman" panose="02020603050405020304" pitchFamily="18" charset="0"/>
              <a:cs typeface="B Nazanin" panose="00000400000000000000" pitchFamily="2" charset="-78"/>
            </a:endParaRPr>
          </a:p>
          <a:p>
            <a:pPr algn="r">
              <a:lnSpc>
                <a:spcPct val="150000"/>
              </a:lnSpc>
              <a:spcAft>
                <a:spcPts val="0"/>
              </a:spcAft>
            </a:pPr>
            <a:r>
              <a:rPr lang="fa-IR" sz="2000" dirty="0">
                <a:latin typeface="Times New Roman" panose="02020603050405020304" pitchFamily="18" charset="0"/>
                <a:cs typeface="B Nazanin" panose="00000400000000000000" pitchFamily="2" charset="-78"/>
              </a:rPr>
              <a:t>الف) این تحقیق به بررسی رابطه بین متغیرها در بین </a:t>
            </a:r>
            <a:r>
              <a:rPr lang="ar-SA" sz="2000" dirty="0">
                <a:latin typeface="Times New Roman" panose="02020603050405020304" pitchFamily="18" charset="0"/>
                <a:cs typeface="B Nazanin" panose="00000400000000000000" pitchFamily="2" charset="-78"/>
              </a:rPr>
              <a:t>دانشجویان مبتلا به نشانه های بدریخت انگاری بدنی دانشگاه تبریز </a:t>
            </a:r>
            <a:r>
              <a:rPr lang="fa-IR" sz="2000" dirty="0">
                <a:latin typeface="Times New Roman" panose="02020603050405020304" pitchFamily="18" charset="0"/>
                <a:cs typeface="B Nazanin" panose="00000400000000000000" pitchFamily="2" charset="-78"/>
              </a:rPr>
              <a:t>محدود شده است.</a:t>
            </a:r>
            <a:endParaRPr lang="en-US" sz="2000" dirty="0">
              <a:latin typeface="Times New Roman" panose="02020603050405020304" pitchFamily="18" charset="0"/>
              <a:cs typeface="B Nazanin" panose="00000400000000000000" pitchFamily="2" charset="-78"/>
            </a:endParaRPr>
          </a:p>
          <a:p>
            <a:pPr algn="r">
              <a:lnSpc>
                <a:spcPct val="150000"/>
              </a:lnSpc>
              <a:spcAft>
                <a:spcPts val="0"/>
              </a:spcAft>
            </a:pPr>
            <a:r>
              <a:rPr lang="fa-IR" sz="2000" dirty="0">
                <a:latin typeface="Times New Roman" panose="02020603050405020304" pitchFamily="18" charset="0"/>
                <a:cs typeface="B Nazanin" panose="00000400000000000000" pitchFamily="2" charset="-78"/>
              </a:rPr>
              <a:t>ب) </a:t>
            </a:r>
            <a:r>
              <a:rPr lang="ar-SA" sz="2000" dirty="0">
                <a:latin typeface="Times New Roman" panose="02020603050405020304" pitchFamily="18" charset="0"/>
                <a:cs typeface="B Nazanin" panose="00000400000000000000" pitchFamily="2" charset="-78"/>
              </a:rPr>
              <a:t>به همه عوامل در مسیر اثرگذاری بر عدم تحمل پریشانی پرداخته نشده است و تعمیم نتایج حاصل از این پژوهش به صورت کلی نیازمند بررسیهای بیشتر و دخیل نمودن عوامل دیگری می‌باشد</a:t>
            </a:r>
            <a:r>
              <a:rPr lang="fa-IR" sz="2000" dirty="0">
                <a:latin typeface="Times New Roman" panose="02020603050405020304" pitchFamily="18" charset="0"/>
                <a:cs typeface="B Nazanin" panose="00000400000000000000" pitchFamily="2" charset="-78"/>
              </a:rPr>
              <a:t>.</a:t>
            </a:r>
            <a:endParaRPr lang="en-US" sz="2000" dirty="0">
              <a:latin typeface="Times New Roman" panose="02020603050405020304" pitchFamily="18" charset="0"/>
              <a:cs typeface="B Nazanin" panose="00000400000000000000" pitchFamily="2" charset="-78"/>
            </a:endParaRPr>
          </a:p>
          <a:p>
            <a:pPr algn="r">
              <a:lnSpc>
                <a:spcPct val="150000"/>
              </a:lnSpc>
              <a:spcAft>
                <a:spcPts val="0"/>
              </a:spcAft>
            </a:pPr>
            <a:r>
              <a:rPr lang="fa-IR" sz="2000" dirty="0">
                <a:latin typeface="Times New Roman" panose="02020603050405020304" pitchFamily="18" charset="0"/>
                <a:cs typeface="B Nazanin" panose="00000400000000000000" pitchFamily="2" charset="-78"/>
              </a:rPr>
              <a:t>ج) </a:t>
            </a:r>
            <a:r>
              <a:rPr lang="ar-SA" sz="2000" dirty="0">
                <a:latin typeface="Times New Roman" panose="02020603050405020304" pitchFamily="18" charset="0"/>
                <a:cs typeface="B Nazanin" panose="00000400000000000000" pitchFamily="2" charset="-78"/>
              </a:rPr>
              <a:t>پژوهش فعلی به صورت مقطعی انجام شد و با توجه به اینكه طبیعت رابطه بین متغیرهای پژوهش از نوع همبستگی است استنباطی علی از یافته های تحقیق باید همراه با ملاحظاتی صورت بگیرد</a:t>
            </a:r>
            <a:r>
              <a:rPr lang="fa-IR" sz="2000" dirty="0">
                <a:latin typeface="Times New Roman" panose="02020603050405020304" pitchFamily="18" charset="0"/>
                <a:cs typeface="B Nazanin" panose="00000400000000000000" pitchFamily="2" charset="-78"/>
              </a:rPr>
              <a:t>.</a:t>
            </a:r>
            <a:endParaRPr lang="en-US" sz="2000" dirty="0">
              <a:latin typeface="Times New Roman" panose="02020603050405020304" pitchFamily="18" charset="0"/>
              <a:cs typeface="B Nazanin" panose="00000400000000000000" pitchFamily="2" charset="-78"/>
            </a:endParaRPr>
          </a:p>
          <a:p>
            <a:pPr algn="r">
              <a:lnSpc>
                <a:spcPct val="150000"/>
              </a:lnSpc>
              <a:spcAft>
                <a:spcPts val="0"/>
              </a:spcAft>
            </a:pPr>
            <a:r>
              <a:rPr lang="fa-IR" sz="2000" dirty="0">
                <a:latin typeface="Times New Roman" panose="02020603050405020304" pitchFamily="18" charset="0"/>
                <a:cs typeface="B Nazanin" panose="00000400000000000000" pitchFamily="2" charset="-78"/>
              </a:rPr>
              <a:t>د) در این پژوهش برای جمع‌آوری داده فقط از پرسشنامه استفاده‌شده است، می‌توان از سایر ابزارها برای جمع‌آوری داده‌ها نظیر، مصاحبه، مشاهده و غیره نیز استفاده ‏کرد.</a:t>
            </a:r>
            <a:endParaRPr lang="en-US" sz="2000"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2468977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206144" y="317158"/>
            <a:ext cx="4736871" cy="707886"/>
          </a:xfrm>
          <a:prstGeom prst="rect">
            <a:avLst/>
          </a:prstGeom>
        </p:spPr>
        <p:txBody>
          <a:bodyPr wrap="square">
            <a:spAutoFit/>
          </a:bodyPr>
          <a:lstStyle/>
          <a:p>
            <a:r>
              <a:rPr lang="fa-IR" sz="4000" b="1" dirty="0">
                <a:cs typeface="B Mitra" panose="00000400000000000000" pitchFamily="2" charset="-78"/>
              </a:rPr>
              <a:t>پیشنهاد های پژوهشی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p:grpSpPr>
        <p:sp>
          <p:nvSpPr>
            <p:cNvPr id="20" name="Rectangle 19"/>
            <p:cNvSpPr/>
            <p:nvPr/>
          </p:nvSpPr>
          <p:spPr>
            <a:xfrm>
              <a:off x="146475" y="5174160"/>
              <a:ext cx="720000" cy="821252"/>
            </a:xfrm>
            <a:prstGeom prst="rect">
              <a:avLst/>
            </a:prstGeom>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22" name="Group 21"/>
          <p:cNvGrpSpPr/>
          <p:nvPr/>
        </p:nvGrpSpPr>
        <p:grpSpPr>
          <a:xfrm>
            <a:off x="11313840" y="5346"/>
            <a:ext cx="720000" cy="6852654"/>
            <a:chOff x="146475" y="6036475"/>
            <a:chExt cx="720000" cy="821252"/>
          </a:xfrm>
          <a:solidFill>
            <a:srgbClr val="4472C4"/>
          </a:solidFill>
        </p:grpSpPr>
        <p:sp>
          <p:nvSpPr>
            <p:cNvPr id="23" name="Rectangle 22"/>
            <p:cNvSpPr/>
            <p:nvPr/>
          </p:nvSpPr>
          <p:spPr>
            <a:xfrm>
              <a:off x="146475" y="6036475"/>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sp>
        <p:sp>
          <p:nvSpPr>
            <p:cNvPr id="24" name="TextBox 23"/>
            <p:cNvSpPr txBox="1"/>
            <p:nvPr/>
          </p:nvSpPr>
          <p:spPr>
            <a:xfrm>
              <a:off x="146475" y="6036475"/>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3" name="Slide Number Placeholder 2">
            <a:extLst>
              <a:ext uri="{FF2B5EF4-FFF2-40B4-BE49-F238E27FC236}">
                <a16:creationId xmlns:a16="http://schemas.microsoft.com/office/drawing/2014/main" id="{12BC0F84-B9E0-5DFA-BBAB-A5BE70F9C74A}"/>
              </a:ext>
            </a:extLst>
          </p:cNvPr>
          <p:cNvSpPr>
            <a:spLocks noGrp="1"/>
          </p:cNvSpPr>
          <p:nvPr>
            <p:ph type="sldNum" sz="quarter" idx="12"/>
          </p:nvPr>
        </p:nvSpPr>
        <p:spPr/>
        <p:txBody>
          <a:bodyPr/>
          <a:lstStyle/>
          <a:p>
            <a:fld id="{71766878-3199-4EAB-94E7-2D6D11070E14}" type="slidenum">
              <a:rPr lang="en-US" smtClean="0"/>
              <a:t>22</a:t>
            </a:fld>
            <a:endParaRPr lang="en-US" dirty="0"/>
          </a:p>
        </p:txBody>
      </p:sp>
      <p:sp>
        <p:nvSpPr>
          <p:cNvPr id="5" name="TextBox 4">
            <a:extLst>
              <a:ext uri="{FF2B5EF4-FFF2-40B4-BE49-F238E27FC236}">
                <a16:creationId xmlns:a16="http://schemas.microsoft.com/office/drawing/2014/main" id="{75877364-EE95-36DA-7723-002757CBCCDB}"/>
              </a:ext>
            </a:extLst>
          </p:cNvPr>
          <p:cNvSpPr txBox="1"/>
          <p:nvPr/>
        </p:nvSpPr>
        <p:spPr>
          <a:xfrm>
            <a:off x="75501" y="1182471"/>
            <a:ext cx="11095726" cy="1490152"/>
          </a:xfrm>
          <a:prstGeom prst="rect">
            <a:avLst/>
          </a:prstGeom>
          <a:noFill/>
        </p:spPr>
        <p:txBody>
          <a:bodyPr wrap="square">
            <a:spAutoFit/>
          </a:bodyPr>
          <a:lstStyle/>
          <a:p>
            <a:pPr marL="889635" lvl="1" indent="-342900" algn="r" rtl="1">
              <a:lnSpc>
                <a:spcPct val="150000"/>
              </a:lnSpc>
              <a:spcBef>
                <a:spcPts val="800"/>
              </a:spcBef>
              <a:spcAft>
                <a:spcPts val="400"/>
              </a:spcAft>
              <a:buFont typeface="Wingdings" panose="05000000000000000000" pitchFamily="2" charset="2"/>
              <a:buChar char="ü"/>
              <a:tabLst>
                <a:tab pos="137160" algn="l"/>
              </a:tabLst>
            </a:pPr>
            <a:r>
              <a:rPr lang="fa-IR" sz="2000" dirty="0">
                <a:cs typeface="B Mitra" panose="00000400000000000000" pitchFamily="2" charset="-78"/>
              </a:rPr>
              <a:t>پیشنهاد می شود موضوع این تحقیق در بین دانشجویان سایر دانشگاه ها و یا در بین افراد غیر دانشجو نیز بررسی گردد.</a:t>
            </a:r>
            <a:endParaRPr lang="en-US" sz="2000" dirty="0">
              <a:cs typeface="B Mitra" panose="00000400000000000000" pitchFamily="2" charset="-78"/>
            </a:endParaRPr>
          </a:p>
          <a:p>
            <a:pPr marL="729615" lvl="1" indent="-449580" algn="just" rtl="1">
              <a:lnSpc>
                <a:spcPct val="150000"/>
              </a:lnSpc>
              <a:buFont typeface="Wingdings" panose="05000000000000000000" pitchFamily="2" charset="2"/>
              <a:buChar char="ü"/>
            </a:pPr>
            <a:r>
              <a:rPr lang="fa-IR" sz="2000" dirty="0">
                <a:cs typeface="B Mitra" panose="00000400000000000000" pitchFamily="2" charset="-78"/>
              </a:rPr>
              <a:t>    </a:t>
            </a:r>
            <a:r>
              <a:rPr lang="ar-SA" sz="2000" dirty="0">
                <a:cs typeface="B Mitra" panose="00000400000000000000" pitchFamily="2" charset="-78"/>
              </a:rPr>
              <a:t>پیشنهاد می شود موضوع پژوهش به تفکیک جنسیت انجام شده و نتایج با یکدیگر مقایسه شوند</a:t>
            </a:r>
            <a:r>
              <a:rPr lang="fa-IR" sz="2000" dirty="0">
                <a:cs typeface="B Mitra" panose="00000400000000000000" pitchFamily="2" charset="-78"/>
              </a:rPr>
              <a:t>.</a:t>
            </a:r>
            <a:endParaRPr lang="en-US" sz="2000" dirty="0">
              <a:cs typeface="B Mitra" panose="00000400000000000000" pitchFamily="2" charset="-78"/>
            </a:endParaRPr>
          </a:p>
          <a:p>
            <a:pPr marL="982980" lvl="1" indent="-342900" algn="just" rtl="1">
              <a:lnSpc>
                <a:spcPct val="150000"/>
              </a:lnSpc>
              <a:buFont typeface="Wingdings" panose="05000000000000000000" pitchFamily="2" charset="2"/>
              <a:buChar char="ü"/>
            </a:pPr>
            <a:r>
              <a:rPr lang="fa-IR" sz="2000" dirty="0">
                <a:cs typeface="B Mitra" panose="00000400000000000000" pitchFamily="2" charset="-78"/>
              </a:rPr>
              <a:t>پیشنهاد می‌شود علاوه بر پرسشنامه از سایر ابزارها ازجمله مصاحبه و گزارش‌های شخصی ‏نیز استفاده شود.</a:t>
            </a:r>
            <a:endParaRPr lang="en-US" sz="2000" dirty="0">
              <a:cs typeface="B Mitra" panose="00000400000000000000" pitchFamily="2" charset="-78"/>
            </a:endParaRPr>
          </a:p>
        </p:txBody>
      </p:sp>
    </p:spTree>
    <p:extLst>
      <p:ext uri="{BB962C8B-B14F-4D97-AF65-F5344CB8AC3E}">
        <p14:creationId xmlns:p14="http://schemas.microsoft.com/office/powerpoint/2010/main" val="3249679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273255" y="463511"/>
            <a:ext cx="3951215" cy="707886"/>
          </a:xfrm>
          <a:prstGeom prst="rect">
            <a:avLst/>
          </a:prstGeom>
        </p:spPr>
        <p:txBody>
          <a:bodyPr wrap="square">
            <a:spAutoFit/>
          </a:bodyPr>
          <a:lstStyle/>
          <a:p>
            <a:r>
              <a:rPr lang="fa-IR" sz="4000" b="1" dirty="0">
                <a:cs typeface="B Mitra" panose="00000400000000000000" pitchFamily="2" charset="-78"/>
              </a:rPr>
              <a:t>پیشنهادهای کاربردی</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p:grpSpPr>
        <p:sp>
          <p:nvSpPr>
            <p:cNvPr id="17" name="Rectangle 16"/>
            <p:cNvSpPr/>
            <p:nvPr/>
          </p:nvSpPr>
          <p:spPr>
            <a:xfrm>
              <a:off x="146475" y="4311846"/>
              <a:ext cx="720000" cy="821252"/>
            </a:xfrm>
            <a:prstGeom prst="rect">
              <a:avLst/>
            </a:prstGeom>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9" name="Group 18"/>
          <p:cNvGrpSpPr/>
          <p:nvPr/>
        </p:nvGrpSpPr>
        <p:grpSpPr>
          <a:xfrm>
            <a:off x="11313840" y="0"/>
            <a:ext cx="720000" cy="6858000"/>
            <a:chOff x="146475" y="5174160"/>
            <a:chExt cx="720000" cy="821252"/>
          </a:xfrm>
          <a:solidFill>
            <a:srgbClr val="4472C4"/>
          </a:solidFill>
        </p:grpSpPr>
        <p:sp>
          <p:nvSpPr>
            <p:cNvPr id="20" name="Rectangle 19"/>
            <p:cNvSpPr/>
            <p:nvPr/>
          </p:nvSpPr>
          <p:spPr>
            <a:xfrm>
              <a:off x="146475" y="5174160"/>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6302867"/>
                <a:satOff val="-8767"/>
                <a:lumOff val="-3362"/>
                <a:alphaOff val="0"/>
              </a:schemeClr>
            </a:fillRef>
            <a:effectRef idx="0">
              <a:schemeClr val="accent5">
                <a:hueOff val="-6302867"/>
                <a:satOff val="-8767"/>
                <a:lumOff val="-3362"/>
                <a:alphaOff val="0"/>
              </a:schemeClr>
            </a:effectRef>
            <a:fontRef idx="minor">
              <a:schemeClr val="lt1"/>
            </a:fontRef>
          </p:style>
        </p:sp>
        <p:sp>
          <p:nvSpPr>
            <p:cNvPr id="21" name="TextBox 20"/>
            <p:cNvSpPr txBox="1"/>
            <p:nvPr/>
          </p:nvSpPr>
          <p:spPr>
            <a:xfrm>
              <a:off x="146475" y="5174160"/>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9D036E56-7D68-E83F-3769-2705018EA976}"/>
              </a:ext>
            </a:extLst>
          </p:cNvPr>
          <p:cNvSpPr>
            <a:spLocks noGrp="1"/>
          </p:cNvSpPr>
          <p:nvPr>
            <p:ph type="sldNum" sz="quarter" idx="12"/>
          </p:nvPr>
        </p:nvSpPr>
        <p:spPr/>
        <p:txBody>
          <a:bodyPr/>
          <a:lstStyle/>
          <a:p>
            <a:fld id="{71766878-3199-4EAB-94E7-2D6D11070E14}" type="slidenum">
              <a:rPr lang="en-US" smtClean="0"/>
              <a:t>23</a:t>
            </a:fld>
            <a:endParaRPr lang="en-US" dirty="0"/>
          </a:p>
        </p:txBody>
      </p:sp>
      <p:sp>
        <p:nvSpPr>
          <p:cNvPr id="5" name="TextBox 4">
            <a:extLst>
              <a:ext uri="{FF2B5EF4-FFF2-40B4-BE49-F238E27FC236}">
                <a16:creationId xmlns:a16="http://schemas.microsoft.com/office/drawing/2014/main" id="{C214ED6D-A960-D519-F67F-5F437CEB82B4}"/>
              </a:ext>
            </a:extLst>
          </p:cNvPr>
          <p:cNvSpPr txBox="1"/>
          <p:nvPr/>
        </p:nvSpPr>
        <p:spPr>
          <a:xfrm>
            <a:off x="234892" y="1320861"/>
            <a:ext cx="10727422" cy="3781613"/>
          </a:xfrm>
          <a:prstGeom prst="rect">
            <a:avLst/>
          </a:prstGeom>
          <a:noFill/>
        </p:spPr>
        <p:txBody>
          <a:bodyPr wrap="square">
            <a:spAutoFit/>
          </a:bodyPr>
          <a:lstStyle/>
          <a:p>
            <a:pPr marL="800100" lvl="1" indent="-342900" algn="just" rtl="1">
              <a:lnSpc>
                <a:spcPct val="150000"/>
              </a:lnSpc>
              <a:spcAft>
                <a:spcPts val="1000"/>
              </a:spcAft>
              <a:buFont typeface="Wingdings" panose="05000000000000000000" pitchFamily="2" charset="2"/>
              <a:buChar char="ü"/>
            </a:pPr>
            <a:r>
              <a:rPr lang="ar-SA" sz="2000" dirty="0">
                <a:cs typeface="B Mitra" panose="00000400000000000000" pitchFamily="2" charset="-78"/>
              </a:rPr>
              <a:t>برگزاری کارگاه‌ها و سمینارهایی درباره اهمیت تصویر بدن مثبت و اثرات منفی وارسی بدنی</a:t>
            </a:r>
            <a:r>
              <a:rPr lang="en-US" sz="2000" dirty="0">
                <a:cs typeface="B Mitra" panose="00000400000000000000" pitchFamily="2" charset="-78"/>
              </a:rPr>
              <a:t>.</a:t>
            </a:r>
          </a:p>
          <a:p>
            <a:pPr marL="800100" lvl="1" indent="-342900" algn="just" rtl="1">
              <a:lnSpc>
                <a:spcPct val="150000"/>
              </a:lnSpc>
              <a:spcAft>
                <a:spcPts val="1000"/>
              </a:spcAft>
              <a:buFont typeface="Wingdings" panose="05000000000000000000" pitchFamily="2" charset="2"/>
              <a:buChar char="ü"/>
            </a:pPr>
            <a:r>
              <a:rPr lang="en-US" sz="2000" dirty="0">
                <a:cs typeface="B Mitra" panose="00000400000000000000" pitchFamily="2" charset="-78"/>
              </a:rPr>
              <a:t> </a:t>
            </a:r>
            <a:r>
              <a:rPr lang="ar-SA" sz="2000" dirty="0">
                <a:cs typeface="B Mitra" panose="00000400000000000000" pitchFamily="2" charset="-78"/>
              </a:rPr>
              <a:t>استفاده از تکنیک‌های روانشناختی مانند شناخت‌درمانی که به دانشجویان کمک می‌کند الگوهای فکری منفی و وارسی بدنی خود را تغیی</a:t>
            </a:r>
            <a:r>
              <a:rPr lang="fa-IR" sz="2000" dirty="0">
                <a:cs typeface="B Mitra" panose="00000400000000000000" pitchFamily="2" charset="-78"/>
              </a:rPr>
              <a:t>ر دهند.</a:t>
            </a:r>
          </a:p>
          <a:p>
            <a:pPr marL="800100" lvl="1" indent="-342900" algn="just" rtl="1">
              <a:lnSpc>
                <a:spcPct val="150000"/>
              </a:lnSpc>
              <a:spcAft>
                <a:spcPts val="1000"/>
              </a:spcAft>
              <a:buFont typeface="Wingdings" panose="05000000000000000000" pitchFamily="2" charset="2"/>
              <a:buChar char="ü"/>
            </a:pPr>
            <a:r>
              <a:rPr lang="en-US" sz="2000" dirty="0">
                <a:cs typeface="B Mitra" panose="00000400000000000000" pitchFamily="2" charset="-78"/>
              </a:rPr>
              <a:t> </a:t>
            </a:r>
            <a:r>
              <a:rPr lang="fa-IR" sz="2000" dirty="0">
                <a:cs typeface="B Mitra" panose="00000400000000000000" pitchFamily="2" charset="-78"/>
              </a:rPr>
              <a:t>ا</a:t>
            </a:r>
            <a:r>
              <a:rPr lang="ar-SA" sz="2000" dirty="0">
                <a:cs typeface="B Mitra" panose="00000400000000000000" pitchFamily="2" charset="-78"/>
              </a:rPr>
              <a:t>رائه خدمات مشاوره روانشناختی به دانشجویان تا بتوانند نگرانی‌ها و ترس‌های خود را در محیطی امن و حمایتی بررسی کنند</a:t>
            </a:r>
            <a:r>
              <a:rPr lang="en-US" sz="2000" dirty="0">
                <a:cs typeface="B Mitra" panose="00000400000000000000" pitchFamily="2" charset="-78"/>
              </a:rPr>
              <a:t>.</a:t>
            </a:r>
          </a:p>
          <a:p>
            <a:pPr marL="800100" lvl="1" indent="-342900" algn="just" rtl="1">
              <a:lnSpc>
                <a:spcPct val="150000"/>
              </a:lnSpc>
              <a:spcAft>
                <a:spcPts val="1000"/>
              </a:spcAft>
              <a:buFont typeface="Wingdings" panose="05000000000000000000" pitchFamily="2" charset="2"/>
              <a:buChar char="ü"/>
            </a:pPr>
            <a:r>
              <a:rPr lang="ar-SA" sz="2000" dirty="0">
                <a:cs typeface="B Mitra" panose="00000400000000000000" pitchFamily="2" charset="-78"/>
              </a:rPr>
              <a:t>استفاده از تکنیک‌های آموزشی مانند آموزش مهارت‌های مدیریت استرس و تکنیک‌های آرامش‌بخش که می‌تواند به دانشجویان کمک کند با نشانه‌های بدنی به نحو بهتری برخورد کنند</a:t>
            </a:r>
            <a:r>
              <a:rPr lang="en-US" sz="2000" dirty="0">
                <a:cs typeface="B Mitra" panose="00000400000000000000" pitchFamily="2" charset="-78"/>
              </a:rPr>
              <a:t>.</a:t>
            </a:r>
            <a:endParaRPr lang="en-US" sz="2400" dirty="0">
              <a:cs typeface="B Mitra" panose="00000400000000000000" pitchFamily="2" charset="-78"/>
            </a:endParaRPr>
          </a:p>
          <a:p>
            <a:pPr algn="r" rtl="1">
              <a:lnSpc>
                <a:spcPct val="150000"/>
              </a:lnSpc>
              <a:spcAft>
                <a:spcPts val="0"/>
              </a:spcAft>
            </a:pPr>
            <a:endParaRPr lang="en-US" sz="2000" b="1" dirty="0">
              <a:latin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2122378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1056" y="6691"/>
            <a:ext cx="6858000" cy="6858000"/>
          </a:xfrm>
          <a:prstGeom prst="rect">
            <a:avLst/>
          </a:prstGeom>
        </p:spPr>
      </p:pic>
      <p:sp>
        <p:nvSpPr>
          <p:cNvPr id="9" name="TextBox 8"/>
          <p:cNvSpPr txBox="1"/>
          <p:nvPr/>
        </p:nvSpPr>
        <p:spPr>
          <a:xfrm>
            <a:off x="3813048" y="2376320"/>
            <a:ext cx="3328416" cy="1938992"/>
          </a:xfrm>
          <a:prstGeom prst="rect">
            <a:avLst/>
          </a:prstGeom>
          <a:solidFill>
            <a:srgbClr val="D9009D"/>
          </a:solidFill>
          <a:ln>
            <a:solidFill>
              <a:srgbClr val="D9009D"/>
            </a:solidFill>
          </a:ln>
        </p:spPr>
        <p:style>
          <a:lnRef idx="2">
            <a:schemeClr val="accent2">
              <a:shade val="50000"/>
            </a:schemeClr>
          </a:lnRef>
          <a:fillRef idx="1">
            <a:schemeClr val="accent2"/>
          </a:fillRef>
          <a:effectRef idx="0">
            <a:schemeClr val="accent2"/>
          </a:effectRef>
          <a:fontRef idx="minor">
            <a:schemeClr val="lt1"/>
          </a:fontRef>
        </p:style>
        <p:txBody>
          <a:bodyPr wrap="square" rtlCol="1">
            <a:spAutoFit/>
          </a:bodyPr>
          <a:lstStyle/>
          <a:p>
            <a:pPr algn="ctr"/>
            <a:r>
              <a:rPr lang="fa-IR" sz="4000" b="1">
                <a:cs typeface="B Mitra" panose="00000400000000000000" pitchFamily="2" charset="-78"/>
              </a:rPr>
              <a:t>متشکرم بابت زمانی که در اختیار من قرار دادید.</a:t>
            </a:r>
          </a:p>
        </p:txBody>
      </p:sp>
      <p:pic>
        <p:nvPicPr>
          <p:cNvPr id="3" name="Picture 2"/>
          <p:cNvPicPr>
            <a:picLocks noChangeAspect="1"/>
          </p:cNvPicPr>
          <p:nvPr/>
        </p:nvPicPr>
        <p:blipFill>
          <a:blip r:embed="rId3"/>
          <a:stretch>
            <a:fillRect/>
          </a:stretch>
        </p:blipFill>
        <p:spPr>
          <a:xfrm>
            <a:off x="11144996" y="6691"/>
            <a:ext cx="731583" cy="6864691"/>
          </a:xfrm>
          <a:prstGeom prst="rect">
            <a:avLst/>
          </a:prstGeom>
        </p:spPr>
      </p:pic>
      <p:sp>
        <p:nvSpPr>
          <p:cNvPr id="2" name="Slide Number Placeholder 1">
            <a:extLst>
              <a:ext uri="{FF2B5EF4-FFF2-40B4-BE49-F238E27FC236}">
                <a16:creationId xmlns:a16="http://schemas.microsoft.com/office/drawing/2014/main" id="{E8CF7F32-333A-33A6-6C15-96D360E619A8}"/>
              </a:ext>
            </a:extLst>
          </p:cNvPr>
          <p:cNvSpPr>
            <a:spLocks noGrp="1"/>
          </p:cNvSpPr>
          <p:nvPr>
            <p:ph type="sldNum" sz="quarter" idx="12"/>
          </p:nvPr>
        </p:nvSpPr>
        <p:spPr/>
        <p:txBody>
          <a:bodyPr/>
          <a:lstStyle/>
          <a:p>
            <a:fld id="{71766878-3199-4EAB-94E7-2D6D11070E14}" type="slidenum">
              <a:rPr lang="en-US" smtClean="0"/>
              <a:t>24</a:t>
            </a:fld>
            <a:endParaRPr lang="en-US" dirty="0"/>
          </a:p>
        </p:txBody>
      </p:sp>
    </p:spTree>
    <p:extLst>
      <p:ext uri="{BB962C8B-B14F-4D97-AF65-F5344CB8AC3E}">
        <p14:creationId xmlns:p14="http://schemas.microsoft.com/office/powerpoint/2010/main" val="4162221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a:solidFill>
            <a:srgbClr val="4472C4"/>
          </a:solidFill>
        </p:grpSpPr>
        <p:sp>
          <p:nvSpPr>
            <p:cNvPr id="6" name="Rectangle 5"/>
            <p:cNvSpPr/>
            <p:nvPr/>
          </p:nvSpPr>
          <p:spPr>
            <a:xfrm>
              <a:off x="146475" y="272"/>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8" name="Rectangle 7"/>
          <p:cNvSpPr/>
          <p:nvPr/>
        </p:nvSpPr>
        <p:spPr>
          <a:xfrm>
            <a:off x="9194335" y="332186"/>
            <a:ext cx="2248249" cy="1323439"/>
          </a:xfrm>
          <a:prstGeom prst="rect">
            <a:avLst/>
          </a:prstGeom>
        </p:spPr>
        <p:txBody>
          <a:bodyPr wrap="square">
            <a:spAutoFit/>
          </a:bodyPr>
          <a:lstStyle/>
          <a:p>
            <a:r>
              <a:rPr lang="fa-IR" sz="4000" b="1" dirty="0">
                <a:cs typeface="B Mitra" panose="00000400000000000000" pitchFamily="2" charset="-78"/>
              </a:rPr>
              <a:t>بیان مساله</a:t>
            </a:r>
          </a:p>
          <a:p>
            <a:endParaRPr lang="fa-IR" sz="4000" b="1" dirty="0">
              <a:cs typeface="B Mitra" panose="00000400000000000000" pitchFamily="2" charset="-78"/>
            </a:endParaRPr>
          </a:p>
        </p:txBody>
      </p:sp>
      <p:sp>
        <p:nvSpPr>
          <p:cNvPr id="2" name="Rectangle 1"/>
          <p:cNvSpPr/>
          <p:nvPr/>
        </p:nvSpPr>
        <p:spPr>
          <a:xfrm>
            <a:off x="158160" y="1070402"/>
            <a:ext cx="10925892" cy="2823850"/>
          </a:xfrm>
          <a:prstGeom prst="rect">
            <a:avLst/>
          </a:prstGeom>
        </p:spPr>
        <p:txBody>
          <a:bodyPr wrap="square">
            <a:spAutoFit/>
          </a:bodyPr>
          <a:lstStyle/>
          <a:p>
            <a:pPr marL="342900" indent="-342900" algn="just" rtl="1">
              <a:lnSpc>
                <a:spcPct val="150000"/>
              </a:lnSpc>
              <a:buFont typeface="Wingdings" panose="05000000000000000000" pitchFamily="2" charset="2"/>
              <a:buChar char="ü"/>
            </a:pPr>
            <a:r>
              <a:rPr kumimoji="0" lang="fa-IR" sz="2000" b="0" i="0" u="none" strike="noStrike" kern="1200" cap="none" spc="0" normalizeH="0" baseline="0" noProof="0" dirty="0">
                <a:ln>
                  <a:noFill/>
                </a:ln>
                <a:solidFill>
                  <a:prstClr val="black"/>
                </a:solidFill>
                <a:effectLst/>
                <a:uLnTx/>
                <a:uFillTx/>
                <a:latin typeface="Calibri" panose="020F0502020204030204"/>
                <a:ea typeface="+mn-ea"/>
                <a:cs typeface="B Nazanin" panose="00000400000000000000" pitchFamily="2" charset="-78"/>
              </a:rPr>
              <a:t>بدریخت‌انگاری بدنی اختلالی روانی در طیف وسواس و اجبار است که با اشتغال ذهنی وسواس‌گونه به نقص‌های خیالی یا ناچیز در ظاهر، همراه با رفتارهای تکراری مثل وارسی آینه و پریشانی شدید مشخص می‌شود. این اختلال که از نوجوانی آغاز شده و زنان و مردان را به‌طور یکسان تحت تأثیر قرار می‌دهد، عملکرد اجتماعی و شغلی را مختل کرده و خطر خودکشی را افزایش می‌دهد. انواع آن شامل بدریخت‌انگاری عضلانی (نگرانی از کوچک بودن بدن، شایع در مردان)است . از نظر سبب‌شناسی، رویکرد شناختی-رفتاری بر شرطی‌سازی، تجارب اولیه مثل تمسخر و نشخوار ذهنی، و رویکرد زیست‌شناختی بر اختلال تصویر بدن، کاهش سروتونین و نقش دوپامین تأکید دارد.</a:t>
            </a:r>
            <a:endParaRPr lang="fa-IR" sz="2000" dirty="0">
              <a:cs typeface="B Nazanin" panose="00000400000000000000" pitchFamily="2" charset="-78"/>
            </a:endParaRPr>
          </a:p>
        </p:txBody>
      </p:sp>
      <p:sp>
        <p:nvSpPr>
          <p:cNvPr id="10" name="Slide Number Placeholder 9">
            <a:extLst>
              <a:ext uri="{FF2B5EF4-FFF2-40B4-BE49-F238E27FC236}">
                <a16:creationId xmlns:a16="http://schemas.microsoft.com/office/drawing/2014/main" id="{187DDB06-B204-78E6-3089-3177C63776B6}"/>
              </a:ext>
            </a:extLst>
          </p:cNvPr>
          <p:cNvSpPr>
            <a:spLocks noGrp="1"/>
          </p:cNvSpPr>
          <p:nvPr>
            <p:ph type="sldNum" sz="quarter" idx="12"/>
          </p:nvPr>
        </p:nvSpPr>
        <p:spPr/>
        <p:txBody>
          <a:bodyPr/>
          <a:lstStyle/>
          <a:p>
            <a:fld id="{71766878-3199-4EAB-94E7-2D6D11070E14}" type="slidenum">
              <a:rPr lang="en-US" smtClean="0"/>
              <a:t>3</a:t>
            </a:fld>
            <a:endParaRPr lang="en-US" dirty="0"/>
          </a:p>
        </p:txBody>
      </p:sp>
      <p:pic>
        <p:nvPicPr>
          <p:cNvPr id="3" name="Picture 2">
            <a:extLst>
              <a:ext uri="{FF2B5EF4-FFF2-40B4-BE49-F238E27FC236}">
                <a16:creationId xmlns:a16="http://schemas.microsoft.com/office/drawing/2014/main" id="{8D39E785-508E-43D0-B2F1-D4DD24F07F7D}"/>
              </a:ext>
            </a:extLst>
          </p:cNvPr>
          <p:cNvPicPr>
            <a:picLocks noChangeAspect="1"/>
          </p:cNvPicPr>
          <p:nvPr/>
        </p:nvPicPr>
        <p:blipFill>
          <a:blip r:embed="rId2"/>
          <a:stretch>
            <a:fillRect/>
          </a:stretch>
        </p:blipFill>
        <p:spPr>
          <a:xfrm>
            <a:off x="394764" y="3715062"/>
            <a:ext cx="10452683" cy="2823850"/>
          </a:xfrm>
          <a:prstGeom prst="rect">
            <a:avLst/>
          </a:prstGeom>
        </p:spPr>
      </p:pic>
    </p:spTree>
    <p:extLst>
      <p:ext uri="{BB962C8B-B14F-4D97-AF65-F5344CB8AC3E}">
        <p14:creationId xmlns:p14="http://schemas.microsoft.com/office/powerpoint/2010/main" val="1940925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a:solidFill>
            <a:srgbClr val="4472C4"/>
          </a:solidFill>
        </p:grpSpPr>
        <p:sp>
          <p:nvSpPr>
            <p:cNvPr id="6" name="Rectangle 5"/>
            <p:cNvSpPr/>
            <p:nvPr/>
          </p:nvSpPr>
          <p:spPr>
            <a:xfrm>
              <a:off x="146475" y="272"/>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8" name="Rectangle 7"/>
          <p:cNvSpPr/>
          <p:nvPr/>
        </p:nvSpPr>
        <p:spPr>
          <a:xfrm>
            <a:off x="8983991" y="525700"/>
            <a:ext cx="2034531" cy="707886"/>
          </a:xfrm>
          <a:prstGeom prst="rect">
            <a:avLst/>
          </a:prstGeom>
        </p:spPr>
        <p:txBody>
          <a:bodyPr wrap="none">
            <a:spAutoFit/>
          </a:bodyPr>
          <a:lstStyle/>
          <a:p>
            <a:r>
              <a:rPr lang="fa-IR" sz="4000" b="1" dirty="0">
                <a:cs typeface="B Mitra" panose="00000400000000000000" pitchFamily="2" charset="-78"/>
              </a:rPr>
              <a:t>بیان مساله</a:t>
            </a:r>
          </a:p>
        </p:txBody>
      </p:sp>
      <p:sp>
        <p:nvSpPr>
          <p:cNvPr id="2" name="Rectangle 1"/>
          <p:cNvSpPr/>
          <p:nvPr/>
        </p:nvSpPr>
        <p:spPr>
          <a:xfrm>
            <a:off x="941077" y="1555893"/>
            <a:ext cx="9976104" cy="3901068"/>
          </a:xfrm>
          <a:prstGeom prst="rect">
            <a:avLst/>
          </a:prstGeom>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fa-IR" sz="2000" b="1" i="0" u="none" strike="noStrike" kern="1200" cap="none" spc="0" normalizeH="0" baseline="0" noProof="0" dirty="0">
                <a:ln>
                  <a:noFill/>
                </a:ln>
                <a:solidFill>
                  <a:prstClr val="black"/>
                </a:solidFill>
                <a:effectLst/>
                <a:uLnTx/>
                <a:uFillTx/>
                <a:latin typeface="Calibri" panose="020F0502020204030204"/>
                <a:ea typeface="+mn-ea"/>
                <a:cs typeface="B Nazanin" panose="00000400000000000000" pitchFamily="2" charset="-78"/>
              </a:rPr>
              <a:t>رفتارهای وارسی بدنی</a:t>
            </a:r>
            <a:r>
              <a:rPr kumimoji="0" lang="fa-IR" sz="2000" b="0" i="0" u="none" strike="noStrike" kern="1200" cap="none" spc="0" normalizeH="0" baseline="0" noProof="0" dirty="0">
                <a:ln>
                  <a:noFill/>
                </a:ln>
                <a:solidFill>
                  <a:prstClr val="black"/>
                </a:solidFill>
                <a:effectLst/>
                <a:uLnTx/>
                <a:uFillTx/>
                <a:latin typeface="Calibri" panose="020F0502020204030204"/>
                <a:ea typeface="+mn-ea"/>
                <a:cs typeface="B Nazanin" panose="00000400000000000000" pitchFamily="2" charset="-78"/>
              </a:rPr>
              <a:t>: اقداماتی وسواسی مانند بررسی وزن، آینه، یا مقایسه بدن با دیگران برای ارزیابی شکل بدن. این رفتارها در کوتاه‌مدت اضطراب را کاهش می‌دهند اما در بلندمدت تصویر بدنی منفی را تقویت کرده و در اختلالاتی مثل بدریخت‌انگاری بدنی و بی‌اشتهایی عصبی نقش دارند. </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fa-IR" sz="2000" b="1" i="0" u="none" strike="noStrike" kern="1200" cap="none" spc="0" normalizeH="0" baseline="0" noProof="0" dirty="0">
                <a:ln>
                  <a:noFill/>
                </a:ln>
                <a:solidFill>
                  <a:prstClr val="black"/>
                </a:solidFill>
                <a:effectLst/>
                <a:uLnTx/>
                <a:uFillTx/>
                <a:latin typeface="Calibri" panose="020F0502020204030204"/>
                <a:ea typeface="+mn-ea"/>
                <a:cs typeface="B Nazanin" panose="00000400000000000000" pitchFamily="2" charset="-78"/>
              </a:rPr>
              <a:t>تحمل پریشانی</a:t>
            </a:r>
            <a:r>
              <a:rPr kumimoji="0" lang="fa-IR" sz="2000" b="0" i="0" u="none" strike="noStrike" kern="1200" cap="none" spc="0" normalizeH="0" baseline="0" noProof="0" dirty="0">
                <a:ln>
                  <a:noFill/>
                </a:ln>
                <a:solidFill>
                  <a:prstClr val="black"/>
                </a:solidFill>
                <a:effectLst/>
                <a:uLnTx/>
                <a:uFillTx/>
                <a:latin typeface="Calibri" panose="020F0502020204030204"/>
                <a:ea typeface="+mn-ea"/>
                <a:cs typeface="B Nazanin" panose="00000400000000000000" pitchFamily="2" charset="-78"/>
              </a:rPr>
              <a:t>: توانایی تحمل هیجانات منفی یا ناراحتی جسمانی. افراد با تحمل پریشانی پایین به رفتارهای ناسازگار (مثل اجتناب) روی می‌آورند و در معرض اضطراب و افسردگی قرار دارند. این مفهوم در و اضطراب اجتماعی مهم است (سیمونز و گاهر، ۲۰۰۸).</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fa-IR" sz="2000" b="1" i="0" u="none" strike="noStrike" kern="1200" cap="none" spc="0" normalizeH="0" baseline="0" noProof="0" dirty="0">
                <a:ln>
                  <a:noFill/>
                </a:ln>
                <a:solidFill>
                  <a:prstClr val="black"/>
                </a:solidFill>
                <a:effectLst/>
                <a:uLnTx/>
                <a:uFillTx/>
                <a:latin typeface="Calibri" panose="020F0502020204030204"/>
                <a:ea typeface="+mn-ea"/>
                <a:cs typeface="B Nazanin" panose="00000400000000000000" pitchFamily="2" charset="-78"/>
              </a:rPr>
              <a:t>سوءتعبیر نشانه‌های منفی</a:t>
            </a:r>
            <a:r>
              <a:rPr kumimoji="0" lang="fa-IR" sz="2000" b="0" i="0" u="none" strike="noStrike" kern="1200" cap="none" spc="0" normalizeH="0" baseline="0" noProof="0" dirty="0">
                <a:ln>
                  <a:noFill/>
                </a:ln>
                <a:solidFill>
                  <a:prstClr val="black"/>
                </a:solidFill>
                <a:effectLst/>
                <a:uLnTx/>
                <a:uFillTx/>
                <a:latin typeface="Calibri" panose="020F0502020204030204"/>
                <a:ea typeface="+mn-ea"/>
                <a:cs typeface="B Nazanin" panose="00000400000000000000" pitchFamily="2" charset="-78"/>
              </a:rPr>
              <a:t>: برداشت نادرست از احساسات منفی، مثل نسبت دادن اضطراب به نقص ظاهری دراختلال بدشکلی بدن </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prstClr val="black"/>
                </a:solidFill>
                <a:effectLst/>
                <a:uLnTx/>
                <a:uFillTx/>
                <a:latin typeface="Calibri" panose="020F0502020204030204"/>
                <a:ea typeface="+mn-ea"/>
                <a:cs typeface="B Nazanin" panose="00000400000000000000" pitchFamily="2" charset="-78"/>
              </a:rPr>
              <a:t>این سوءتعبیر با تحمل پریشانی پایین مرتبط است و می‌تواند اضطراب و افسردگی را تشدید کند. </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fa-IR" sz="2000" b="0" i="0" u="none" strike="noStrike" kern="1200" cap="none" spc="0" normalizeH="0" baseline="0" noProof="0" dirty="0">
                <a:ln>
                  <a:noFill/>
                </a:ln>
                <a:solidFill>
                  <a:prstClr val="black"/>
                </a:solidFill>
                <a:effectLst/>
                <a:uLnTx/>
                <a:uFillTx/>
                <a:latin typeface="Calibri" panose="020F0502020204030204"/>
                <a:ea typeface="+mn-ea"/>
                <a:cs typeface="B Nazanin" panose="00000400000000000000" pitchFamily="2" charset="-78"/>
              </a:rPr>
              <a:t>رفتارهای وارسی بدنی و عدم تحمل پریشانی در ایجاد و تداوم بدریخت‌انگاری بدنی نقش دارند. سوءتعبیر نشانه‌های منفی نیز باعث تشدید اضطراب و انزوای اجتماعی می‌شود. مداخلات درمانی مثل شناختی-رفتاری درمانی </a:t>
            </a:r>
            <a:r>
              <a:rPr kumimoji="0" lang="fa-IR"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و حمایت اجتماعی مؤثرند.</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indent="-342900" algn="just" rtl="1">
              <a:lnSpc>
                <a:spcPct val="150000"/>
              </a:lnSpc>
              <a:buFont typeface="Wingdings" panose="05000000000000000000" pitchFamily="2" charset="2"/>
              <a:buChar char="ü"/>
            </a:pPr>
            <a:endParaRPr lang="fa-IR" sz="2000" dirty="0">
              <a:cs typeface="B Nazanin" panose="00000400000000000000" pitchFamily="2" charset="-78"/>
            </a:endParaRPr>
          </a:p>
        </p:txBody>
      </p:sp>
      <p:sp>
        <p:nvSpPr>
          <p:cNvPr id="4" name="Slide Number Placeholder 3">
            <a:extLst>
              <a:ext uri="{FF2B5EF4-FFF2-40B4-BE49-F238E27FC236}">
                <a16:creationId xmlns:a16="http://schemas.microsoft.com/office/drawing/2014/main" id="{BFA81ABA-438D-AE51-2650-21938FCCD576}"/>
              </a:ext>
            </a:extLst>
          </p:cNvPr>
          <p:cNvSpPr>
            <a:spLocks noGrp="1"/>
          </p:cNvSpPr>
          <p:nvPr>
            <p:ph type="sldNum" sz="quarter" idx="12"/>
          </p:nvPr>
        </p:nvSpPr>
        <p:spPr/>
        <p:txBody>
          <a:bodyPr/>
          <a:lstStyle/>
          <a:p>
            <a:fld id="{71766878-3199-4EAB-94E7-2D6D11070E14}" type="slidenum">
              <a:rPr lang="en-US" smtClean="0"/>
              <a:t>4</a:t>
            </a:fld>
            <a:endParaRPr lang="en-US" dirty="0"/>
          </a:p>
        </p:txBody>
      </p:sp>
    </p:spTree>
    <p:extLst>
      <p:ext uri="{BB962C8B-B14F-4D97-AF65-F5344CB8AC3E}">
        <p14:creationId xmlns:p14="http://schemas.microsoft.com/office/powerpoint/2010/main" val="2368095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326336" y="8399"/>
            <a:ext cx="731583" cy="6870787"/>
          </a:xfrm>
          <a:prstGeom prst="rect">
            <a:avLst/>
          </a:prstGeom>
        </p:spPr>
      </p:pic>
      <p:sp>
        <p:nvSpPr>
          <p:cNvPr id="5" name="Rectangle 4"/>
          <p:cNvSpPr/>
          <p:nvPr/>
        </p:nvSpPr>
        <p:spPr>
          <a:xfrm>
            <a:off x="8110280" y="318254"/>
            <a:ext cx="3252815" cy="707886"/>
          </a:xfrm>
          <a:prstGeom prst="rect">
            <a:avLst/>
          </a:prstGeom>
        </p:spPr>
        <p:txBody>
          <a:bodyPr wrap="none">
            <a:spAutoFit/>
          </a:bodyPr>
          <a:lstStyle/>
          <a:p>
            <a:pPr algn="ctr"/>
            <a:r>
              <a:rPr lang="fa-IR" sz="4000" b="1" dirty="0">
                <a:cs typeface="B Mitra" panose="00000400000000000000" pitchFamily="2" charset="-78"/>
              </a:rPr>
              <a:t>ضرورت پژوهش </a:t>
            </a:r>
          </a:p>
        </p:txBody>
      </p:sp>
      <p:sp>
        <p:nvSpPr>
          <p:cNvPr id="2" name="Slide Number Placeholder 1">
            <a:extLst>
              <a:ext uri="{FF2B5EF4-FFF2-40B4-BE49-F238E27FC236}">
                <a16:creationId xmlns:a16="http://schemas.microsoft.com/office/drawing/2014/main" id="{D61795C9-A516-7FEF-2780-E84D9C298073}"/>
              </a:ext>
            </a:extLst>
          </p:cNvPr>
          <p:cNvSpPr>
            <a:spLocks noGrp="1"/>
          </p:cNvSpPr>
          <p:nvPr>
            <p:ph type="sldNum" sz="quarter" idx="12"/>
          </p:nvPr>
        </p:nvSpPr>
        <p:spPr/>
        <p:txBody>
          <a:bodyPr/>
          <a:lstStyle/>
          <a:p>
            <a:fld id="{71766878-3199-4EAB-94E7-2D6D11070E14}" type="slidenum">
              <a:rPr lang="en-US" smtClean="0"/>
              <a:t>5</a:t>
            </a:fld>
            <a:endParaRPr lang="en-US" dirty="0"/>
          </a:p>
        </p:txBody>
      </p:sp>
      <p:sp>
        <p:nvSpPr>
          <p:cNvPr id="7" name="TextBox 6">
            <a:extLst>
              <a:ext uri="{FF2B5EF4-FFF2-40B4-BE49-F238E27FC236}">
                <a16:creationId xmlns:a16="http://schemas.microsoft.com/office/drawing/2014/main" id="{5E90D9EE-52E1-BFE4-DC16-F2127A0CD525}"/>
              </a:ext>
            </a:extLst>
          </p:cNvPr>
          <p:cNvSpPr txBox="1"/>
          <p:nvPr/>
        </p:nvSpPr>
        <p:spPr>
          <a:xfrm>
            <a:off x="662730" y="1139694"/>
            <a:ext cx="10570477" cy="3285515"/>
          </a:xfrm>
          <a:prstGeom prst="rect">
            <a:avLst/>
          </a:prstGeom>
          <a:noFill/>
        </p:spPr>
        <p:txBody>
          <a:bodyPr wrap="square">
            <a:spAutoFit/>
          </a:bodyPr>
          <a:lstStyle/>
          <a:p>
            <a:pPr marL="171450" indent="-171450" algn="just" rtl="1">
              <a:lnSpc>
                <a:spcPct val="150000"/>
              </a:lnSpc>
              <a:spcAft>
                <a:spcPts val="1000"/>
              </a:spcAft>
              <a:buSzPct val="20000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fa-IR" sz="2000" dirty="0">
                <a:cs typeface="B Nazanin" panose="00000400000000000000" pitchFamily="2" charset="-78"/>
              </a:rPr>
              <a:t>اختلال بدریخت انگاری با اشتغال ذهنی مفرط به نقص‌های واقعی یا خیالی در ظاهر، موجب کاهش کیفیت زندگی و بروز مشکلات روانی و اجتماعی از جمله افسردگی و انزوا می‌شود. با وجود پیامدهای جدی این اختلال، مطالعات معتبر و جامع در ایران بسیار محدود است و اطلاعات دقیقی درباره شیوع و عوامل مؤثر آن در دسترس نیست</a:t>
            </a:r>
            <a:r>
              <a:rPr lang="en-US" sz="2000" dirty="0">
                <a:cs typeface="B Nazanin" panose="00000400000000000000" pitchFamily="2" charset="-78"/>
              </a:rPr>
              <a:t> </a:t>
            </a:r>
            <a:r>
              <a:rPr lang="fa-IR" sz="2000" dirty="0">
                <a:cs typeface="B Nazanin" panose="00000400000000000000" pitchFamily="2" charset="-78"/>
              </a:rPr>
              <a:t>با توجه به جمعیت جوان کشور و اهمیت سلامت روان به‌ویژه در دانشجویان که در معرض این اختلال هستند، بررسی عوامل مرتبط با بدریخت انگاری</a:t>
            </a:r>
            <a:r>
              <a:rPr lang="ar-SA" sz="2000" dirty="0">
                <a:cs typeface="B Nazanin" panose="00000400000000000000" pitchFamily="2" charset="-78"/>
              </a:rPr>
              <a:t> مانند رفتارهای وارسی بدنی، سوء تعبیر منفی و تحمل پریشانی به پیشگیری، تشخیص به موقع و درمان بهتر کمک می‌کند</a:t>
            </a:r>
            <a:r>
              <a:rPr lang="en-US" sz="2000" dirty="0">
                <a:cs typeface="B Nazanin" panose="00000400000000000000" pitchFamily="2" charset="-78"/>
              </a:rPr>
              <a:t> </a:t>
            </a:r>
            <a:r>
              <a:rPr lang="ar-SA" sz="2000" dirty="0">
                <a:cs typeface="B Nazanin" panose="00000400000000000000" pitchFamily="2" charset="-78"/>
              </a:rPr>
              <a:t>از طریق پژوهش هایی از این دست می‌توان با کاهش اشتغال و درگیری ذهنی این افراد و تمرکز به رشد روانی ،</a:t>
            </a:r>
            <a:r>
              <a:rPr lang="fa-IR" sz="2000" dirty="0">
                <a:cs typeface="B Nazanin" panose="00000400000000000000" pitchFamily="2" charset="-78"/>
              </a:rPr>
              <a:t> </a:t>
            </a:r>
            <a:r>
              <a:rPr lang="ar-SA" sz="2000" dirty="0">
                <a:cs typeface="B Nazanin" panose="00000400000000000000" pitchFamily="2" charset="-78"/>
              </a:rPr>
              <a:t>سلامت روان را در این افراد</a:t>
            </a:r>
            <a:r>
              <a:rPr lang="fa-IR" sz="2000" dirty="0">
                <a:cs typeface="B Nazanin" panose="00000400000000000000" pitchFamily="2" charset="-78"/>
              </a:rPr>
              <a:t> مبتلا</a:t>
            </a:r>
            <a:r>
              <a:rPr lang="ar-SA" sz="2000" dirty="0">
                <a:cs typeface="B Nazanin" panose="00000400000000000000" pitchFamily="2" charset="-78"/>
              </a:rPr>
              <a:t> افزایش داد</a:t>
            </a:r>
            <a:r>
              <a:rPr lang="fa-IR" sz="2000" dirty="0">
                <a:cs typeface="B Nazanin" panose="00000400000000000000" pitchFamily="2" charset="-78"/>
              </a:rPr>
              <a:t>.</a:t>
            </a:r>
            <a:r>
              <a:rPr lang="ar-SA" sz="2000" dirty="0">
                <a:cs typeface="B Nazanin" panose="00000400000000000000" pitchFamily="2" charset="-78"/>
              </a:rPr>
              <a:t> هم چنین همبودی بالای </a:t>
            </a:r>
            <a:r>
              <a:rPr lang="fa-IR" sz="2000" dirty="0">
                <a:cs typeface="B Nazanin" panose="00000400000000000000" pitchFamily="2" charset="-78"/>
              </a:rPr>
              <a:t>اختلال </a:t>
            </a:r>
            <a:r>
              <a:rPr lang="ar-SA" sz="2000" dirty="0">
                <a:cs typeface="B Nazanin" panose="00000400000000000000" pitchFamily="2" charset="-78"/>
              </a:rPr>
              <a:t> </a:t>
            </a:r>
            <a:r>
              <a:rPr lang="fa-IR" sz="2000" dirty="0">
                <a:cs typeface="B Nazanin" panose="00000400000000000000" pitchFamily="2" charset="-78"/>
              </a:rPr>
              <a:t>بدریخت انگاری </a:t>
            </a:r>
            <a:r>
              <a:rPr lang="ar-SA" sz="2000" dirty="0">
                <a:cs typeface="B Nazanin" panose="00000400000000000000" pitchFamily="2" charset="-78"/>
              </a:rPr>
              <a:t>با سایر اختلالات ، بررسی و تحقیق در مورد همه گیرشناسی این اختلال دارای اهمیت خاصی است</a:t>
            </a:r>
            <a:r>
              <a:rPr lang="fa-IR" sz="2000" dirty="0">
                <a:cs typeface="B Nazanin" panose="00000400000000000000" pitchFamily="2"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2199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p:grpSpPr>
        <p:sp>
          <p:nvSpPr>
            <p:cNvPr id="6" name="Rectangle 5"/>
            <p:cNvSpPr/>
            <p:nvPr/>
          </p:nvSpPr>
          <p:spPr>
            <a:xfrm>
              <a:off x="146475" y="272"/>
              <a:ext cx="720000" cy="821252"/>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8" name="Rectangle 7"/>
          <p:cNvSpPr/>
          <p:nvPr/>
        </p:nvSpPr>
        <p:spPr>
          <a:xfrm>
            <a:off x="6592261" y="205227"/>
            <a:ext cx="4479111" cy="707886"/>
          </a:xfrm>
          <a:prstGeom prst="rect">
            <a:avLst/>
          </a:prstGeom>
        </p:spPr>
        <p:txBody>
          <a:bodyPr wrap="none">
            <a:spAutoFit/>
          </a:bodyPr>
          <a:lstStyle/>
          <a:p>
            <a:pPr algn="ctr"/>
            <a:r>
              <a:rPr lang="fa-IR" sz="4000" b="1" dirty="0">
                <a:cs typeface="B Mitra" panose="00000400000000000000" pitchFamily="2" charset="-78"/>
              </a:rPr>
              <a:t>اهداف وسوالات پژوهش </a:t>
            </a:r>
          </a:p>
        </p:txBody>
      </p:sp>
      <p:sp>
        <p:nvSpPr>
          <p:cNvPr id="2" name="Slide Number Placeholder 1">
            <a:extLst>
              <a:ext uri="{FF2B5EF4-FFF2-40B4-BE49-F238E27FC236}">
                <a16:creationId xmlns:a16="http://schemas.microsoft.com/office/drawing/2014/main" id="{95EBF3A1-B1D0-20D0-E6A5-70F6A44D52C1}"/>
              </a:ext>
            </a:extLst>
          </p:cNvPr>
          <p:cNvSpPr>
            <a:spLocks noGrp="1"/>
          </p:cNvSpPr>
          <p:nvPr>
            <p:ph type="sldNum" sz="quarter" idx="12"/>
          </p:nvPr>
        </p:nvSpPr>
        <p:spPr/>
        <p:txBody>
          <a:bodyPr/>
          <a:lstStyle/>
          <a:p>
            <a:fld id="{71766878-3199-4EAB-94E7-2D6D11070E14}" type="slidenum">
              <a:rPr lang="en-US" smtClean="0"/>
              <a:t>6</a:t>
            </a:fld>
            <a:endParaRPr lang="en-US" dirty="0"/>
          </a:p>
        </p:txBody>
      </p:sp>
      <p:sp>
        <p:nvSpPr>
          <p:cNvPr id="4" name="TextBox 3">
            <a:extLst>
              <a:ext uri="{FF2B5EF4-FFF2-40B4-BE49-F238E27FC236}">
                <a16:creationId xmlns:a16="http://schemas.microsoft.com/office/drawing/2014/main" id="{020DCD29-4745-00C9-9E40-D759E04EBB91}"/>
              </a:ext>
            </a:extLst>
          </p:cNvPr>
          <p:cNvSpPr txBox="1"/>
          <p:nvPr/>
        </p:nvSpPr>
        <p:spPr>
          <a:xfrm>
            <a:off x="771787" y="1324577"/>
            <a:ext cx="10299584" cy="4208844"/>
          </a:xfrm>
          <a:prstGeom prst="rect">
            <a:avLst/>
          </a:prstGeom>
          <a:noFill/>
        </p:spPr>
        <p:txBody>
          <a:bodyPr wrap="square">
            <a:spAutoFit/>
          </a:bodyPr>
          <a:lstStyle/>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هدف اصلی </a:t>
            </a:r>
          </a:p>
          <a:p>
            <a:pPr algn="just" rtl="1">
              <a:lnSpc>
                <a:spcPct val="150000"/>
              </a:lnSpc>
            </a:pPr>
            <a:r>
              <a:rPr lang="fa-IR" sz="2000" dirty="0">
                <a:cs typeface="B Nazanin" panose="00000400000000000000" pitchFamily="2" charset="-78"/>
              </a:rPr>
              <a:t>تعیین رابطه رفتار وارسی بدنی با عدم تحمل پریشانی به واسطه سوء تعبیر منفی نشانه های بدنی در افراد مبتلا به نشانه های بدریخت انگاری بدنی</a:t>
            </a:r>
          </a:p>
          <a:p>
            <a:pPr algn="just" rtl="1">
              <a:lnSpc>
                <a:spcPct val="150000"/>
              </a:lnSpc>
            </a:pPr>
            <a:endParaRPr lang="fa-IR" sz="2000" dirty="0">
              <a:cs typeface="B Nazanin" panose="00000400000000000000" pitchFamily="2" charset="-78"/>
            </a:endParaRPr>
          </a:p>
          <a:p>
            <a:pPr algn="just" rtl="1">
              <a:lnSpc>
                <a:spcPct val="150000"/>
              </a:lnSpc>
            </a:pPr>
            <a:endParaRPr lang="fa-IR" sz="2000" dirty="0">
              <a:cs typeface="B Nazanin" panose="00000400000000000000" pitchFamily="2" charset="-78"/>
            </a:endParaRPr>
          </a:p>
          <a:p>
            <a:pPr marL="342900" indent="-342900" algn="just" rtl="1">
              <a:lnSpc>
                <a:spcPct val="150000"/>
              </a:lnSpc>
              <a:buFont typeface="Wingdings" panose="05000000000000000000" pitchFamily="2" charset="2"/>
              <a:buChar char="ü"/>
            </a:pPr>
            <a:r>
              <a:rPr lang="fa-IR" sz="2000" dirty="0">
                <a:cs typeface="B Nazanin" panose="00000400000000000000" pitchFamily="2" charset="-78"/>
              </a:rPr>
              <a:t>هدف فرعی </a:t>
            </a:r>
          </a:p>
          <a:p>
            <a:pPr algn="just" rtl="1">
              <a:lnSpc>
                <a:spcPct val="150000"/>
              </a:lnSpc>
            </a:pPr>
            <a:r>
              <a:rPr lang="fa-IR" sz="2000" dirty="0">
                <a:cs typeface="B Nazanin" panose="00000400000000000000" pitchFamily="2" charset="-78"/>
              </a:rPr>
              <a:t>•	بررسی رابطه رفتار وارسی بدنی با عدم تحمل پریشانی</a:t>
            </a:r>
          </a:p>
          <a:p>
            <a:pPr algn="just" rtl="1">
              <a:lnSpc>
                <a:spcPct val="150000"/>
              </a:lnSpc>
            </a:pPr>
            <a:r>
              <a:rPr lang="fa-IR" sz="2000" dirty="0">
                <a:cs typeface="B Nazanin" panose="00000400000000000000" pitchFamily="2" charset="-78"/>
              </a:rPr>
              <a:t>•	بررسی رابطه رفتار وارسی بدنی با سوء تعبیر منفی نشانه‌های بدنی</a:t>
            </a:r>
          </a:p>
          <a:p>
            <a:pPr algn="just" rtl="1">
              <a:lnSpc>
                <a:spcPct val="150000"/>
              </a:lnSpc>
            </a:pPr>
            <a:r>
              <a:rPr lang="fa-IR" sz="2000" dirty="0">
                <a:cs typeface="B Nazanin" panose="00000400000000000000" pitchFamily="2" charset="-78"/>
              </a:rPr>
              <a:t>•	بررسی رابطه سوء تعبیر منفی نشانه‌های بدنی با عدم تحمل پریشانی</a:t>
            </a:r>
          </a:p>
        </p:txBody>
      </p:sp>
    </p:spTree>
    <p:extLst>
      <p:ext uri="{BB962C8B-B14F-4D97-AF65-F5344CB8AC3E}">
        <p14:creationId xmlns:p14="http://schemas.microsoft.com/office/powerpoint/2010/main" val="234801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p:grpSpPr>
        <p:sp>
          <p:nvSpPr>
            <p:cNvPr id="6" name="Rectangle 5"/>
            <p:cNvSpPr/>
            <p:nvPr/>
          </p:nvSpPr>
          <p:spPr>
            <a:xfrm>
              <a:off x="146475" y="272"/>
              <a:ext cx="720000" cy="821252"/>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8" name="Rectangle 7"/>
          <p:cNvSpPr/>
          <p:nvPr/>
        </p:nvSpPr>
        <p:spPr>
          <a:xfrm>
            <a:off x="6592260" y="243180"/>
            <a:ext cx="4479111" cy="707886"/>
          </a:xfrm>
          <a:prstGeom prst="rect">
            <a:avLst/>
          </a:prstGeom>
        </p:spPr>
        <p:txBody>
          <a:bodyPr wrap="none">
            <a:spAutoFit/>
          </a:bodyPr>
          <a:lstStyle/>
          <a:p>
            <a:pPr algn="ctr"/>
            <a:r>
              <a:rPr lang="fa-IR" sz="4000" b="1" dirty="0">
                <a:cs typeface="B Mitra" panose="00000400000000000000" pitchFamily="2" charset="-78"/>
              </a:rPr>
              <a:t>اهداف وسوالات پژوهش </a:t>
            </a:r>
          </a:p>
        </p:txBody>
      </p:sp>
      <p:sp>
        <p:nvSpPr>
          <p:cNvPr id="2" name="Slide Number Placeholder 1">
            <a:extLst>
              <a:ext uri="{FF2B5EF4-FFF2-40B4-BE49-F238E27FC236}">
                <a16:creationId xmlns:a16="http://schemas.microsoft.com/office/drawing/2014/main" id="{95EBF3A1-B1D0-20D0-E6A5-70F6A44D52C1}"/>
              </a:ext>
            </a:extLst>
          </p:cNvPr>
          <p:cNvSpPr>
            <a:spLocks noGrp="1"/>
          </p:cNvSpPr>
          <p:nvPr>
            <p:ph type="sldNum" sz="quarter" idx="12"/>
          </p:nvPr>
        </p:nvSpPr>
        <p:spPr/>
        <p:txBody>
          <a:bodyPr/>
          <a:lstStyle/>
          <a:p>
            <a:fld id="{71766878-3199-4EAB-94E7-2D6D11070E14}" type="slidenum">
              <a:rPr lang="en-US" smtClean="0"/>
              <a:t>7</a:t>
            </a:fld>
            <a:endParaRPr lang="en-US" dirty="0"/>
          </a:p>
        </p:txBody>
      </p:sp>
      <p:sp>
        <p:nvSpPr>
          <p:cNvPr id="4" name="TextBox 3">
            <a:extLst>
              <a:ext uri="{FF2B5EF4-FFF2-40B4-BE49-F238E27FC236}">
                <a16:creationId xmlns:a16="http://schemas.microsoft.com/office/drawing/2014/main" id="{020DCD29-4745-00C9-9E40-D759E04EBB91}"/>
              </a:ext>
            </a:extLst>
          </p:cNvPr>
          <p:cNvSpPr txBox="1"/>
          <p:nvPr/>
        </p:nvSpPr>
        <p:spPr>
          <a:xfrm>
            <a:off x="771787" y="1039351"/>
            <a:ext cx="10299584" cy="5593839"/>
          </a:xfrm>
          <a:prstGeom prst="rect">
            <a:avLst/>
          </a:prstGeom>
          <a:noFill/>
        </p:spPr>
        <p:txBody>
          <a:bodyPr wrap="square">
            <a:spAutoFit/>
          </a:bodyPr>
          <a:lstStyle/>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فرضیات</a:t>
            </a:r>
          </a:p>
          <a:p>
            <a:pPr algn="just" rtl="1">
              <a:lnSpc>
                <a:spcPct val="150000"/>
              </a:lnSpc>
            </a:pPr>
            <a:r>
              <a:rPr lang="fa-IR" sz="2000" dirty="0">
                <a:cs typeface="B Nazanin" panose="00000400000000000000" pitchFamily="2" charset="-78"/>
              </a:rPr>
              <a:t>1)رفتار وارسی بدنی با عدم تحمل پریشانی رابطه مستقیم دارد.</a:t>
            </a:r>
          </a:p>
          <a:p>
            <a:pPr algn="just" rtl="1">
              <a:lnSpc>
                <a:spcPct val="150000"/>
              </a:lnSpc>
            </a:pPr>
            <a:r>
              <a:rPr lang="fa-IR" sz="2000" dirty="0">
                <a:cs typeface="B Nazanin" panose="00000400000000000000" pitchFamily="2" charset="-78"/>
              </a:rPr>
              <a:t>2)رفتار وارسی بدنی با سوء تعبیر منفی نشانه‌های بدنی رابطه مستقیم دارد.</a:t>
            </a:r>
          </a:p>
          <a:p>
            <a:pPr algn="just" rtl="1">
              <a:lnSpc>
                <a:spcPct val="150000"/>
              </a:lnSpc>
            </a:pPr>
            <a:r>
              <a:rPr lang="fa-IR" sz="2000" dirty="0">
                <a:cs typeface="B Nazanin" panose="00000400000000000000" pitchFamily="2" charset="-78"/>
              </a:rPr>
              <a:t>3)سوء تعبیر منفی نشانه‌های بدنی با عدم تحمل پریشانی رابطه مستقیم دارد</a:t>
            </a:r>
            <a:r>
              <a:rPr lang="en-US" sz="2000" dirty="0">
                <a:cs typeface="B Nazanin" panose="00000400000000000000" pitchFamily="2" charset="-78"/>
              </a:rPr>
              <a:t>.</a:t>
            </a:r>
            <a:endParaRPr lang="fa-IR" sz="2000" dirty="0">
              <a:cs typeface="B Nazanin" panose="00000400000000000000" pitchFamily="2" charset="-78"/>
            </a:endParaRPr>
          </a:p>
          <a:p>
            <a:pPr algn="just" rtl="1">
              <a:lnSpc>
                <a:spcPct val="150000"/>
              </a:lnSpc>
            </a:pPr>
            <a:endParaRPr lang="fa-IR" sz="2000" dirty="0">
              <a:cs typeface="B Nazanin" panose="00000400000000000000" pitchFamily="2" charset="-78"/>
            </a:endParaRPr>
          </a:p>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سوال پژوهش</a:t>
            </a:r>
          </a:p>
          <a:p>
            <a:pPr algn="just" rtl="1">
              <a:lnSpc>
                <a:spcPct val="150000"/>
              </a:lnSpc>
            </a:pPr>
            <a:r>
              <a:rPr lang="fa-IR" sz="2000" dirty="0">
                <a:cs typeface="B Nazanin" panose="00000400000000000000" pitchFamily="2" charset="-78"/>
              </a:rPr>
              <a:t>آیا بین رفتار وارسی بدنی و عدم تحمل پریشانی به واسطه سوء تعبیر منفی نشانه‌های بدنی در افراد مبتلا به نشانه‌های بدریخت انگاری بدن رابطه وجود دارد؟</a:t>
            </a:r>
          </a:p>
          <a:p>
            <a:pPr algn="just" rtl="1">
              <a:lnSpc>
                <a:spcPct val="150000"/>
              </a:lnSpc>
            </a:pPr>
            <a:endParaRPr lang="fa-IR" sz="2000" dirty="0">
              <a:cs typeface="B Nazanin" panose="00000400000000000000" pitchFamily="2" charset="-78"/>
            </a:endParaRPr>
          </a:p>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متغیرهای پژوهش</a:t>
            </a:r>
          </a:p>
          <a:p>
            <a:pPr algn="just" rtl="1">
              <a:lnSpc>
                <a:spcPct val="150000"/>
              </a:lnSpc>
            </a:pPr>
            <a:r>
              <a:rPr lang="fa-IR" sz="2000" dirty="0">
                <a:cs typeface="B Nazanin" panose="00000400000000000000" pitchFamily="2" charset="-78"/>
              </a:rPr>
              <a:t>متغیر پیش بین: رفتار وارسی بدنی                     متغیر ملاک: عدم تحمل پریشانی                 متغیر میانجی : سوء تعبیر منفی </a:t>
            </a:r>
          </a:p>
          <a:p>
            <a:pPr algn="just" rtl="1">
              <a:lnSpc>
                <a:spcPct val="150000"/>
              </a:lnSpc>
            </a:pPr>
            <a:endParaRPr lang="fa-IR" sz="2000" dirty="0">
              <a:cs typeface="B Nazanin" panose="00000400000000000000" pitchFamily="2" charset="-78"/>
            </a:endParaRPr>
          </a:p>
        </p:txBody>
      </p:sp>
    </p:spTree>
    <p:extLst>
      <p:ext uri="{BB962C8B-B14F-4D97-AF65-F5344CB8AC3E}">
        <p14:creationId xmlns:p14="http://schemas.microsoft.com/office/powerpoint/2010/main" val="4238489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5" name="Group 4"/>
          <p:cNvGrpSpPr/>
          <p:nvPr/>
        </p:nvGrpSpPr>
        <p:grpSpPr>
          <a:xfrm>
            <a:off x="11313840" y="0"/>
            <a:ext cx="720000" cy="6857999"/>
            <a:chOff x="146475" y="272"/>
            <a:chExt cx="720000" cy="821252"/>
          </a:xfrm>
        </p:grpSpPr>
        <p:sp>
          <p:nvSpPr>
            <p:cNvPr id="6" name="Rectangle 5"/>
            <p:cNvSpPr/>
            <p:nvPr/>
          </p:nvSpPr>
          <p:spPr>
            <a:xfrm>
              <a:off x="146475" y="272"/>
              <a:ext cx="720000" cy="821252"/>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46475" y="272"/>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9" name="Rectangle 8"/>
          <p:cNvSpPr/>
          <p:nvPr/>
        </p:nvSpPr>
        <p:spPr>
          <a:xfrm>
            <a:off x="4479721" y="102969"/>
            <a:ext cx="6834119" cy="938719"/>
          </a:xfrm>
          <a:prstGeom prst="rect">
            <a:avLst/>
          </a:prstGeom>
        </p:spPr>
        <p:txBody>
          <a:bodyPr wrap="square">
            <a:spAutoFit/>
          </a:bodyPr>
          <a:lstStyle/>
          <a:p>
            <a:pPr algn="just" rtl="1">
              <a:lnSpc>
                <a:spcPct val="150000"/>
              </a:lnSpc>
            </a:pPr>
            <a:r>
              <a:rPr lang="fa-IR" sz="4000" b="1" dirty="0">
                <a:cs typeface="B Mitra" panose="00000400000000000000" pitchFamily="2" charset="-78"/>
              </a:rPr>
              <a:t>تعریف مفهومی و عملیاتی متغیرها</a:t>
            </a:r>
          </a:p>
        </p:txBody>
      </p:sp>
      <p:sp>
        <p:nvSpPr>
          <p:cNvPr id="2" name="Slide Number Placeholder 1">
            <a:extLst>
              <a:ext uri="{FF2B5EF4-FFF2-40B4-BE49-F238E27FC236}">
                <a16:creationId xmlns:a16="http://schemas.microsoft.com/office/drawing/2014/main" id="{6492B960-0977-879C-C6B8-3D8E93F59854}"/>
              </a:ext>
            </a:extLst>
          </p:cNvPr>
          <p:cNvSpPr>
            <a:spLocks noGrp="1"/>
          </p:cNvSpPr>
          <p:nvPr>
            <p:ph type="sldNum" sz="quarter" idx="12"/>
          </p:nvPr>
        </p:nvSpPr>
        <p:spPr/>
        <p:txBody>
          <a:bodyPr/>
          <a:lstStyle/>
          <a:p>
            <a:fld id="{71766878-3199-4EAB-94E7-2D6D11070E14}" type="slidenum">
              <a:rPr lang="en-US" smtClean="0"/>
              <a:t>8</a:t>
            </a:fld>
            <a:endParaRPr lang="en-US" dirty="0"/>
          </a:p>
        </p:txBody>
      </p:sp>
      <p:sp>
        <p:nvSpPr>
          <p:cNvPr id="4" name="TextBox 3">
            <a:extLst>
              <a:ext uri="{FF2B5EF4-FFF2-40B4-BE49-F238E27FC236}">
                <a16:creationId xmlns:a16="http://schemas.microsoft.com/office/drawing/2014/main" id="{6891C09E-23F1-7561-A867-C3BB369F36AB}"/>
              </a:ext>
            </a:extLst>
          </p:cNvPr>
          <p:cNvSpPr txBox="1"/>
          <p:nvPr/>
        </p:nvSpPr>
        <p:spPr>
          <a:xfrm>
            <a:off x="830510" y="1334515"/>
            <a:ext cx="10215693" cy="4705840"/>
          </a:xfrm>
          <a:prstGeom prst="rect">
            <a:avLst/>
          </a:prstGeom>
          <a:noFill/>
        </p:spPr>
        <p:txBody>
          <a:bodyPr wrap="square">
            <a:spAutoFit/>
          </a:bodyPr>
          <a:lstStyle/>
          <a:p>
            <a:pPr marL="0" marR="0" algn="just" rtl="1">
              <a:lnSpc>
                <a:spcPct val="150000"/>
              </a:lnSpc>
              <a:spcBef>
                <a:spcPts val="0"/>
              </a:spcBef>
              <a:spcAft>
                <a:spcPts val="0"/>
              </a:spcAft>
            </a:pPr>
            <a:r>
              <a:rPr lang="fa-IR" sz="2000" b="1" dirty="0">
                <a:latin typeface="Calibri" panose="020F0502020204030204" pitchFamily="34" charset="0"/>
                <a:ea typeface="Calibri" panose="020F0502020204030204" pitchFamily="34" charset="0"/>
                <a:cs typeface="B Nazanin" panose="00000400000000000000" pitchFamily="2" charset="-78"/>
              </a:rPr>
              <a:t>اختلال بدریخت انگاری</a:t>
            </a:r>
            <a:r>
              <a:rPr lang="ar-SA" sz="2000" b="1" dirty="0">
                <a:effectLst/>
                <a:latin typeface="Calibri" panose="020F0502020204030204" pitchFamily="34" charset="0"/>
                <a:ea typeface="Calibri" panose="020F0502020204030204" pitchFamily="34" charset="0"/>
                <a:cs typeface="B Nazanin" panose="00000400000000000000" pitchFamily="2" charset="-78"/>
              </a:rPr>
              <a:t>:</a:t>
            </a:r>
            <a:r>
              <a:rPr lang="ar-SA" sz="2000" dirty="0">
                <a:effectLst/>
                <a:latin typeface="Calibri" panose="020F0502020204030204" pitchFamily="34" charset="0"/>
                <a:ea typeface="Calibri" panose="020F0502020204030204" pitchFamily="34" charset="0"/>
                <a:cs typeface="B Nazanin" panose="00000400000000000000" pitchFamily="2" charset="-78"/>
              </a:rPr>
              <a:t> </a:t>
            </a:r>
            <a:r>
              <a:rPr lang="fa-IR" sz="2000" dirty="0">
                <a:effectLst/>
                <a:latin typeface="Calibri" panose="020F0502020204030204" pitchFamily="34" charset="0"/>
                <a:ea typeface="Calibri" panose="020F0502020204030204" pitchFamily="34" charset="0"/>
                <a:cs typeface="B Nazanin" panose="00000400000000000000" pitchFamily="2" charset="-78"/>
              </a:rPr>
              <a:t>منظور از </a:t>
            </a:r>
            <a:r>
              <a:rPr lang="ar-SA" sz="2000" dirty="0">
                <a:effectLst/>
                <a:latin typeface="Calibri" panose="020F0502020204030204" pitchFamily="34" charset="0"/>
                <a:ea typeface="Calibri" panose="020F0502020204030204" pitchFamily="34" charset="0"/>
                <a:cs typeface="B Nazanin" panose="00000400000000000000" pitchFamily="2" charset="-78"/>
              </a:rPr>
              <a:t>اختلال بدریخت انگاری</a:t>
            </a:r>
            <a:r>
              <a:rPr lang="fa-IR" sz="2000" dirty="0">
                <a:effectLst/>
                <a:latin typeface="Calibri" panose="020F0502020204030204" pitchFamily="34" charset="0"/>
                <a:ea typeface="Calibri" panose="020F0502020204030204" pitchFamily="34" charset="0"/>
                <a:cs typeface="B Nazanin" panose="00000400000000000000" pitchFamily="2" charset="-78"/>
              </a:rPr>
              <a:t> در این پژوهش</a:t>
            </a:r>
            <a:r>
              <a:rPr lang="ar-SA" sz="2000" dirty="0">
                <a:effectLst/>
                <a:latin typeface="Calibri" panose="020F0502020204030204" pitchFamily="34" charset="0"/>
                <a:ea typeface="Calibri" panose="020F0502020204030204" pitchFamily="34" charset="0"/>
                <a:cs typeface="B Nazanin" panose="00000400000000000000" pitchFamily="2" charset="-78"/>
              </a:rPr>
              <a:t> نمره ای است که بر اساس مقیاس </a:t>
            </a:r>
            <a:r>
              <a:rPr lang="fa-IR" sz="2000" dirty="0">
                <a:effectLst/>
                <a:latin typeface="Calibri" panose="020F0502020204030204" pitchFamily="34" charset="0"/>
                <a:ea typeface="Calibri" panose="020F0502020204030204" pitchFamily="34" charset="0"/>
                <a:cs typeface="B Nazanin" panose="00000400000000000000" pitchFamily="2" charset="-78"/>
              </a:rPr>
              <a:t>پرسشنامه  اختلال بدشکلی بدنی فیلیپس </a:t>
            </a:r>
            <a:r>
              <a:rPr lang="en-US" sz="2000" dirty="0">
                <a:effectLst/>
                <a:latin typeface="Calibri" panose="020F0502020204030204" pitchFamily="34" charset="0"/>
                <a:ea typeface="Calibri" panose="020F0502020204030204" pitchFamily="34" charset="0"/>
                <a:cs typeface="B Nazanin" panose="00000400000000000000" pitchFamily="2" charset="-78"/>
              </a:rPr>
              <a:t> </a:t>
            </a:r>
            <a:r>
              <a:rPr lang="fa-IR" sz="2000" dirty="0">
                <a:effectLst/>
                <a:latin typeface="Calibri" panose="020F0502020204030204" pitchFamily="34" charset="0"/>
                <a:ea typeface="Calibri" panose="020F0502020204030204" pitchFamily="34" charset="0"/>
                <a:cs typeface="B Nazanin" panose="00000400000000000000" pitchFamily="2" charset="-78"/>
              </a:rPr>
              <a:t>کسب شد.</a:t>
            </a:r>
          </a:p>
          <a:p>
            <a:pPr marL="0" marR="0" algn="just" rtl="1">
              <a:lnSpc>
                <a:spcPct val="150000"/>
              </a:lnSpc>
              <a:spcBef>
                <a:spcPts val="0"/>
              </a:spcBef>
              <a:spcAft>
                <a:spcPts val="0"/>
              </a:spcAft>
            </a:pPr>
            <a:r>
              <a:rPr lang="fa-IR" sz="2000" b="1" dirty="0">
                <a:effectLst/>
                <a:latin typeface="Calibri" panose="020F0502020204030204" pitchFamily="34" charset="0"/>
                <a:ea typeface="Calibri" panose="020F0502020204030204" pitchFamily="34" charset="0"/>
                <a:cs typeface="B Nazanin" panose="00000400000000000000" pitchFamily="2" charset="-78"/>
              </a:rPr>
              <a:t>عدم تحمل پریشانی</a:t>
            </a:r>
            <a:r>
              <a:rPr lang="ar-SA" sz="2000" b="1" dirty="0">
                <a:effectLst/>
                <a:latin typeface="Calibri" panose="020F0502020204030204" pitchFamily="34" charset="0"/>
                <a:ea typeface="Calibri" panose="020F0502020204030204" pitchFamily="34" charset="0"/>
                <a:cs typeface="B Nazanin" panose="00000400000000000000" pitchFamily="2" charset="-78"/>
              </a:rPr>
              <a:t>:</a:t>
            </a:r>
            <a:r>
              <a:rPr lang="ar-SA" sz="2000" dirty="0">
                <a:effectLst/>
                <a:latin typeface="Calibri" panose="020F0502020204030204" pitchFamily="34" charset="0"/>
                <a:ea typeface="Calibri" panose="020F0502020204030204" pitchFamily="34" charset="0"/>
                <a:cs typeface="B Nazanin" panose="00000400000000000000" pitchFamily="2" charset="-78"/>
              </a:rPr>
              <a:t> </a:t>
            </a:r>
            <a:r>
              <a:rPr lang="fa-IR" sz="2000" dirty="0">
                <a:effectLst/>
                <a:latin typeface="Calibri" panose="020F0502020204030204" pitchFamily="34" charset="0"/>
                <a:ea typeface="Calibri" panose="020F0502020204030204" pitchFamily="34" charset="0"/>
                <a:cs typeface="B Nazanin" panose="00000400000000000000" pitchFamily="2" charset="-78"/>
              </a:rPr>
              <a:t>منظور از عدم تحمل پریشانی در این پژوهش نمره ای </a:t>
            </a:r>
            <a:r>
              <a:rPr lang="ar-SA" sz="2000" dirty="0">
                <a:effectLst/>
                <a:latin typeface="Calibri" panose="020F0502020204030204" pitchFamily="34" charset="0"/>
                <a:ea typeface="Calibri" panose="020F0502020204030204" pitchFamily="34" charset="0"/>
                <a:cs typeface="B Nazanin" panose="00000400000000000000" pitchFamily="2" charset="-78"/>
              </a:rPr>
              <a:t>است</a:t>
            </a:r>
            <a:r>
              <a:rPr lang="fa-IR" sz="2000" dirty="0">
                <a:effectLst/>
                <a:latin typeface="Calibri" panose="020F0502020204030204" pitchFamily="34" charset="0"/>
                <a:ea typeface="Calibri" panose="020F0502020204030204" pitchFamily="34" charset="0"/>
                <a:cs typeface="B Nazanin" panose="00000400000000000000" pitchFamily="2" charset="-78"/>
              </a:rPr>
              <a:t> که از پرسشنامه </a:t>
            </a:r>
            <a:r>
              <a:rPr lang="ar-SA" sz="2000" dirty="0">
                <a:effectLst/>
                <a:latin typeface="Calibri" panose="020F0502020204030204" pitchFamily="34" charset="0"/>
                <a:ea typeface="Calibri" panose="020F0502020204030204" pitchFamily="34" charset="0"/>
                <a:cs typeface="B Nazanin" panose="00000400000000000000" pitchFamily="2" charset="-78"/>
              </a:rPr>
              <a:t>تحمل </a:t>
            </a:r>
            <a:r>
              <a:rPr lang="ar-SA" sz="2000" dirty="0">
                <a:latin typeface="Calibri" panose="020F0502020204030204" pitchFamily="34" charset="0"/>
                <a:cs typeface="B Nazanin" panose="00000400000000000000" pitchFamily="2" charset="-78"/>
              </a:rPr>
              <a:t>پریشانی سیمون و گاهرکسب </a:t>
            </a:r>
            <a:r>
              <a:rPr lang="fa-IR" sz="2000" dirty="0">
                <a:latin typeface="Calibri" panose="020F0502020204030204" pitchFamily="34" charset="0"/>
                <a:cs typeface="B Nazanin" panose="00000400000000000000" pitchFamily="2" charset="-78"/>
              </a:rPr>
              <a:t>شد</a:t>
            </a:r>
            <a:r>
              <a:rPr lang="fa-IR" sz="2000" dirty="0">
                <a:effectLst/>
                <a:latin typeface="B Nazanin" panose="00000400000000000000" pitchFamily="2" charset="-78"/>
                <a:ea typeface="Calibri" panose="020F0502020204030204" pitchFamily="34" charset="0"/>
                <a:cs typeface="Arial" panose="020B0604020202020204" pitchFamily="34" charset="0"/>
              </a:rPr>
              <a:t>.</a:t>
            </a:r>
            <a:endParaRPr lang="en-US" sz="2000" dirty="0">
              <a:effectLst/>
              <a:latin typeface="B Nazanin" panose="00000400000000000000" pitchFamily="2" charset="-78"/>
              <a:ea typeface="Calibri" panose="020F0502020204030204" pitchFamily="34" charset="0"/>
              <a:cs typeface="Arial" panose="020B0604020202020204" pitchFamily="34" charset="0"/>
            </a:endParaRPr>
          </a:p>
          <a:p>
            <a:pPr marL="0" marR="0" algn="just" rtl="1">
              <a:lnSpc>
                <a:spcPct val="150000"/>
              </a:lnSpc>
              <a:spcBef>
                <a:spcPts val="0"/>
              </a:spcBef>
              <a:spcAft>
                <a:spcPts val="0"/>
              </a:spcAft>
            </a:pPr>
            <a:r>
              <a:rPr lang="fa-IR" b="1" dirty="0">
                <a:latin typeface="Calibri" panose="020F0502020204030204" pitchFamily="34" charset="0"/>
                <a:ea typeface="Calibri" panose="020F0502020204030204" pitchFamily="34" charset="0"/>
                <a:cs typeface="B Nazanin" panose="00000400000000000000" pitchFamily="2" charset="-78"/>
              </a:rPr>
              <a:t>وارسی بدنی </a:t>
            </a:r>
            <a:r>
              <a:rPr lang="fa-IR" sz="1800" b="1" dirty="0">
                <a:effectLst/>
                <a:latin typeface="Calibri" panose="020F0502020204030204" pitchFamily="34" charset="0"/>
                <a:ea typeface="Calibri" panose="020F0502020204030204" pitchFamily="34" charset="0"/>
                <a:cs typeface="B Nazanin" panose="00000400000000000000" pitchFamily="2" charset="-78"/>
              </a:rPr>
              <a:t>: </a:t>
            </a:r>
            <a:r>
              <a:rPr lang="fa-IR" sz="1800" dirty="0">
                <a:effectLst/>
                <a:latin typeface="Calibri" panose="020F0502020204030204" pitchFamily="34" charset="0"/>
                <a:ea typeface="Calibri" panose="020F0502020204030204" pitchFamily="34" charset="0"/>
                <a:cs typeface="B Nazanin" panose="00000400000000000000" pitchFamily="2" charset="-78"/>
              </a:rPr>
              <a:t>منظور از رفتار وارسی بدنی در این پژوهش، نمره ای است که از پرسشنامه وارسی بدنی ریاس و همکاران کسب شد. </a:t>
            </a:r>
          </a:p>
          <a:p>
            <a:pPr algn="just" rtl="1">
              <a:lnSpc>
                <a:spcPct val="150000"/>
              </a:lnSpc>
            </a:pPr>
            <a:r>
              <a:rPr lang="fa-IR" sz="1800" b="1" dirty="0">
                <a:effectLst/>
                <a:latin typeface="Calibri" panose="020F0502020204030204" pitchFamily="34" charset="0"/>
                <a:ea typeface="Calibri" panose="020F0502020204030204" pitchFamily="34" charset="0"/>
                <a:cs typeface="B Nazanin" panose="00000400000000000000" pitchFamily="2" charset="-78"/>
              </a:rPr>
              <a:t>سوء تعبیر منفی: </a:t>
            </a:r>
            <a:r>
              <a:rPr lang="fa-IR" sz="1800" dirty="0">
                <a:effectLst/>
                <a:latin typeface="Calibri" panose="020F0502020204030204" pitchFamily="34" charset="0"/>
                <a:ea typeface="Calibri" panose="020F0502020204030204" pitchFamily="34" charset="0"/>
                <a:cs typeface="B Nazanin" panose="00000400000000000000" pitchFamily="2" charset="-78"/>
              </a:rPr>
              <a:t>منظور از سو تعبیر منفی در این </a:t>
            </a:r>
            <a:r>
              <a:rPr lang="ar-SA" sz="1800" dirty="0">
                <a:effectLst/>
                <a:latin typeface="Calibri" panose="020F0502020204030204" pitchFamily="34" charset="0"/>
                <a:ea typeface="Calibri" panose="020F0502020204030204" pitchFamily="34" charset="0"/>
                <a:cs typeface="B Nazanin" panose="00000400000000000000" pitchFamily="2" charset="-78"/>
              </a:rPr>
              <a:t>پژوهش </a:t>
            </a:r>
            <a:r>
              <a:rPr lang="fa-IR" sz="1800" dirty="0">
                <a:effectLst/>
                <a:latin typeface="Calibri" panose="020F0502020204030204" pitchFamily="34" charset="0"/>
                <a:ea typeface="Calibri" panose="020F0502020204030204" pitchFamily="34" charset="0"/>
                <a:cs typeface="B Nazanin" panose="00000400000000000000" pitchFamily="2" charset="-78"/>
              </a:rPr>
              <a:t>نمره ای است که </a:t>
            </a:r>
            <a:r>
              <a:rPr lang="ar-SA" sz="1800" dirty="0">
                <a:effectLst/>
                <a:latin typeface="Calibri" panose="020F0502020204030204" pitchFamily="34" charset="0"/>
                <a:ea typeface="Calibri" panose="020F0502020204030204" pitchFamily="34" charset="0"/>
                <a:cs typeface="B Nazanin" panose="00000400000000000000" pitchFamily="2" charset="-78"/>
              </a:rPr>
              <a:t>از طريق فرم تجديد نظر شده پرسشنامه تعبیررويدادهاي باتلر و متیوز  </a:t>
            </a:r>
            <a:r>
              <a:rPr lang="fa-IR" sz="1800" dirty="0">
                <a:effectLst/>
                <a:latin typeface="Calibri" panose="020F0502020204030204" pitchFamily="34" charset="0"/>
                <a:ea typeface="Calibri" panose="020F0502020204030204" pitchFamily="34" charset="0"/>
                <a:cs typeface="B Nazanin" panose="00000400000000000000" pitchFamily="2" charset="-78"/>
              </a:rPr>
              <a:t>کسب </a:t>
            </a:r>
            <a:r>
              <a:rPr lang="ar-SA" sz="1800" dirty="0">
                <a:effectLst/>
                <a:latin typeface="Calibri" panose="020F0502020204030204" pitchFamily="34" charset="0"/>
                <a:ea typeface="Calibri" panose="020F0502020204030204" pitchFamily="34" charset="0"/>
                <a:cs typeface="B Nazanin" panose="00000400000000000000" pitchFamily="2" charset="-78"/>
              </a:rPr>
              <a:t>شد.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50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50000"/>
              </a:lnSpc>
              <a:spcBef>
                <a:spcPts val="0"/>
              </a:spcBef>
              <a:spcAft>
                <a:spcPts val="0"/>
              </a:spcAft>
            </a:pP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50000"/>
              </a:lnSpc>
              <a:spcBef>
                <a:spcPts val="0"/>
              </a:spcBef>
              <a:spcAft>
                <a:spcPts val="0"/>
              </a:spcAft>
            </a:pPr>
            <a:r>
              <a:rPr lang="ar-SA" sz="1800" dirty="0">
                <a:effectLst/>
                <a:latin typeface="Calibri" panose="020F0502020204030204" pitchFamily="34" charset="0"/>
                <a:ea typeface="Calibri" panose="020F0502020204030204" pitchFamily="34" charset="0"/>
                <a:cs typeface="B Nazanin" panose="00000400000000000000" pitchFamily="2" charset="-78"/>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rtl="1">
              <a:lnSpc>
                <a:spcPct val="150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3670806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320439" y="267461"/>
            <a:ext cx="3993401" cy="707886"/>
          </a:xfrm>
          <a:prstGeom prst="rect">
            <a:avLst/>
          </a:prstGeom>
        </p:spPr>
        <p:txBody>
          <a:bodyPr wrap="none">
            <a:spAutoFit/>
          </a:bodyPr>
          <a:lstStyle/>
          <a:p>
            <a:r>
              <a:rPr lang="fa-IR" sz="4000" b="1" dirty="0">
                <a:cs typeface="B Mitra" panose="00000400000000000000" pitchFamily="2" charset="-78"/>
              </a:rPr>
              <a:t>روش شناسی پژوهش</a:t>
            </a:r>
          </a:p>
        </p:txBody>
      </p:sp>
      <p:grpSp>
        <p:nvGrpSpPr>
          <p:cNvPr id="6" name="Group 5"/>
          <p:cNvGrpSpPr/>
          <p:nvPr/>
        </p:nvGrpSpPr>
        <p:grpSpPr>
          <a:xfrm>
            <a:off x="11313840" y="0"/>
            <a:ext cx="720000" cy="6858000"/>
            <a:chOff x="146475" y="1724901"/>
            <a:chExt cx="720000" cy="821252"/>
          </a:xfrm>
        </p:grpSpPr>
        <p:sp>
          <p:nvSpPr>
            <p:cNvPr id="7" name="Rectangle 6"/>
            <p:cNvSpPr/>
            <p:nvPr/>
          </p:nvSpPr>
          <p:spPr>
            <a:xfrm>
              <a:off x="146475" y="1724901"/>
              <a:ext cx="720000" cy="821252"/>
            </a:xfrm>
            <a:prstGeom prst="rect">
              <a:avLst/>
            </a:prstGeom>
          </p:spPr>
          <p:style>
            <a:lnRef idx="2">
              <a:schemeClr val="lt1">
                <a:hueOff val="0"/>
                <a:satOff val="0"/>
                <a:lumOff val="0"/>
                <a:alphaOff val="0"/>
              </a:schemeClr>
            </a:lnRef>
            <a:fillRef idx="1">
              <a:schemeClr val="accent5">
                <a:hueOff val="-2100956"/>
                <a:satOff val="-2922"/>
                <a:lumOff val="-1121"/>
                <a:alphaOff val="0"/>
              </a:schemeClr>
            </a:fillRef>
            <a:effectRef idx="0">
              <a:schemeClr val="accent5">
                <a:hueOff val="-2100956"/>
                <a:satOff val="-2922"/>
                <a:lumOff val="-1121"/>
                <a:alphaOff val="0"/>
              </a:schemeClr>
            </a:effectRef>
            <a:fontRef idx="minor">
              <a:schemeClr val="lt1"/>
            </a:fontRef>
          </p:style>
        </p:sp>
        <p:sp>
          <p:nvSpPr>
            <p:cNvPr id="12" name="TextBox 11"/>
            <p:cNvSpPr txBox="1"/>
            <p:nvPr/>
          </p:nvSpPr>
          <p:spPr>
            <a:xfrm>
              <a:off x="146475" y="172490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400050">
                <a:lnSpc>
                  <a:spcPct val="90000"/>
                </a:lnSpc>
                <a:spcBef>
                  <a:spcPct val="0"/>
                </a:spcBef>
                <a:spcAft>
                  <a:spcPct val="35000"/>
                </a:spcAft>
              </a:pPr>
              <a:endParaRPr lang="en-US" sz="900" kern="1200"/>
            </a:p>
          </p:txBody>
        </p:sp>
      </p:grpSp>
      <p:grpSp>
        <p:nvGrpSpPr>
          <p:cNvPr id="9" name="Group 8"/>
          <p:cNvGrpSpPr/>
          <p:nvPr/>
        </p:nvGrpSpPr>
        <p:grpSpPr>
          <a:xfrm>
            <a:off x="11313840" y="0"/>
            <a:ext cx="720000" cy="6858000"/>
            <a:chOff x="146475" y="2587216"/>
            <a:chExt cx="720000" cy="821252"/>
          </a:xfrm>
        </p:grpSpPr>
        <p:sp>
          <p:nvSpPr>
            <p:cNvPr id="10" name="Rectangle 9"/>
            <p:cNvSpPr/>
            <p:nvPr/>
          </p:nvSpPr>
          <p:spPr>
            <a:xfrm>
              <a:off x="146475" y="2587216"/>
              <a:ext cx="720000" cy="821252"/>
            </a:xfrm>
            <a:prstGeom prst="rect">
              <a:avLst/>
            </a:prstGeom>
          </p:spPr>
          <p:style>
            <a:lnRef idx="2">
              <a:schemeClr val="lt1">
                <a:hueOff val="0"/>
                <a:satOff val="0"/>
                <a:lumOff val="0"/>
                <a:alphaOff val="0"/>
              </a:schemeClr>
            </a:lnRef>
            <a:fillRef idx="1">
              <a:schemeClr val="accent5">
                <a:hueOff val="-3151433"/>
                <a:satOff val="-4383"/>
                <a:lumOff val="-1681"/>
                <a:alphaOff val="0"/>
              </a:schemeClr>
            </a:fillRef>
            <a:effectRef idx="0">
              <a:schemeClr val="accent5">
                <a:hueOff val="-3151433"/>
                <a:satOff val="-4383"/>
                <a:lumOff val="-1681"/>
                <a:alphaOff val="0"/>
              </a:schemeClr>
            </a:effectRef>
            <a:fontRef idx="minor">
              <a:schemeClr val="lt1"/>
            </a:fontRef>
          </p:style>
        </p:sp>
        <p:sp>
          <p:nvSpPr>
            <p:cNvPr id="11" name="TextBox 10"/>
            <p:cNvSpPr txBox="1"/>
            <p:nvPr/>
          </p:nvSpPr>
          <p:spPr>
            <a:xfrm>
              <a:off x="146475" y="2587216"/>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3" name="Group 12"/>
          <p:cNvGrpSpPr/>
          <p:nvPr/>
        </p:nvGrpSpPr>
        <p:grpSpPr>
          <a:xfrm>
            <a:off x="11313840" y="0"/>
            <a:ext cx="720000" cy="6858000"/>
            <a:chOff x="146475" y="3449531"/>
            <a:chExt cx="720000" cy="821252"/>
          </a:xfrm>
        </p:grpSpPr>
        <p:sp>
          <p:nvSpPr>
            <p:cNvPr id="14" name="Rectangle 13"/>
            <p:cNvSpPr/>
            <p:nvPr/>
          </p:nvSpPr>
          <p:spPr>
            <a:xfrm>
              <a:off x="146475" y="3449531"/>
              <a:ext cx="720000" cy="821252"/>
            </a:xfrm>
            <a:prstGeom prst="rect">
              <a:avLst/>
            </a:prstGeom>
          </p:spPr>
          <p:style>
            <a:lnRef idx="2">
              <a:schemeClr val="lt1">
                <a:hueOff val="0"/>
                <a:satOff val="0"/>
                <a:lumOff val="0"/>
                <a:alphaOff val="0"/>
              </a:schemeClr>
            </a:lnRef>
            <a:fillRef idx="1">
              <a:schemeClr val="accent5">
                <a:hueOff val="-4201911"/>
                <a:satOff val="-5845"/>
                <a:lumOff val="-2241"/>
                <a:alphaOff val="0"/>
              </a:schemeClr>
            </a:fillRef>
            <a:effectRef idx="0">
              <a:schemeClr val="accent5">
                <a:hueOff val="-4201911"/>
                <a:satOff val="-5845"/>
                <a:lumOff val="-2241"/>
                <a:alphaOff val="0"/>
              </a:schemeClr>
            </a:effectRef>
            <a:fontRef idx="minor">
              <a:schemeClr val="lt1"/>
            </a:fontRef>
          </p:style>
        </p:sp>
        <p:sp>
          <p:nvSpPr>
            <p:cNvPr id="15" name="TextBox 14"/>
            <p:cNvSpPr txBox="1"/>
            <p:nvPr/>
          </p:nvSpPr>
          <p:spPr>
            <a:xfrm>
              <a:off x="146475" y="3449531"/>
              <a:ext cx="720000" cy="82125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grpSp>
        <p:nvGrpSpPr>
          <p:cNvPr id="16" name="Group 15"/>
          <p:cNvGrpSpPr/>
          <p:nvPr/>
        </p:nvGrpSpPr>
        <p:grpSpPr>
          <a:xfrm>
            <a:off x="11313840" y="0"/>
            <a:ext cx="720000" cy="6858000"/>
            <a:chOff x="146475" y="4311846"/>
            <a:chExt cx="720000" cy="821252"/>
          </a:xfrm>
          <a:solidFill>
            <a:srgbClr val="4472C4"/>
          </a:solidFill>
        </p:grpSpPr>
        <p:sp>
          <p:nvSpPr>
            <p:cNvPr id="17" name="Rectangle 16"/>
            <p:cNvSpPr/>
            <p:nvPr/>
          </p:nvSpPr>
          <p:spPr>
            <a:xfrm>
              <a:off x="146475" y="4311846"/>
              <a:ext cx="720000" cy="821252"/>
            </a:xfrm>
            <a:prstGeom prst="rect">
              <a:avLst/>
            </a:prstGeom>
            <a:grpFill/>
            <a:ln>
              <a:solidFill>
                <a:srgbClr val="4472C4"/>
              </a:solidFill>
            </a:ln>
          </p:spPr>
          <p:style>
            <a:lnRef idx="2">
              <a:schemeClr val="lt1">
                <a:hueOff val="0"/>
                <a:satOff val="0"/>
                <a:lumOff val="0"/>
                <a:alphaOff val="0"/>
              </a:schemeClr>
            </a:lnRef>
            <a:fillRef idx="1">
              <a:schemeClr val="accent5">
                <a:hueOff val="-5252389"/>
                <a:satOff val="-7306"/>
                <a:lumOff val="-2801"/>
                <a:alphaOff val="0"/>
              </a:schemeClr>
            </a:fillRef>
            <a:effectRef idx="0">
              <a:schemeClr val="accent5">
                <a:hueOff val="-5252389"/>
                <a:satOff val="-7306"/>
                <a:lumOff val="-2801"/>
                <a:alphaOff val="0"/>
              </a:schemeClr>
            </a:effectRef>
            <a:fontRef idx="minor">
              <a:schemeClr val="lt1"/>
            </a:fontRef>
          </p:style>
        </p:sp>
        <p:sp>
          <p:nvSpPr>
            <p:cNvPr id="18" name="TextBox 17"/>
            <p:cNvSpPr txBox="1"/>
            <p:nvPr/>
          </p:nvSpPr>
          <p:spPr>
            <a:xfrm>
              <a:off x="146475" y="4311846"/>
              <a:ext cx="720000" cy="821252"/>
            </a:xfrm>
            <a:prstGeom prst="rect">
              <a:avLst/>
            </a:prstGeom>
            <a:grpFill/>
            <a:ln>
              <a:solidFill>
                <a:srgbClr val="4472C4"/>
              </a:solidFill>
            </a:ln>
          </p:spPr>
          <p:style>
            <a:lnRef idx="0">
              <a:scrgbClr r="0" g="0" b="0"/>
            </a:lnRef>
            <a:fillRef idx="0">
              <a:scrgbClr r="0" g="0" b="0"/>
            </a:fillRef>
            <a:effectRef idx="0">
              <a:scrgbClr r="0" g="0" b="0"/>
            </a:effectRef>
            <a:fontRef idx="minor">
              <a:schemeClr val="lt1"/>
            </a:fontRef>
          </p:style>
          <p:txBody>
            <a:bodyPr spcFirstLastPara="0" vert="horz" wrap="square" lIns="109220" tIns="109220" rIns="109220" bIns="109220" numCol="1" spcCol="1270" anchor="ctr" anchorCtr="0">
              <a:noAutofit/>
            </a:bodyPr>
            <a:lstStyle/>
            <a:p>
              <a:pPr lvl="0" algn="ctr" defTabSz="1911350">
                <a:lnSpc>
                  <a:spcPct val="90000"/>
                </a:lnSpc>
                <a:spcBef>
                  <a:spcPct val="0"/>
                </a:spcBef>
                <a:spcAft>
                  <a:spcPct val="35000"/>
                </a:spcAft>
              </a:pPr>
              <a:endParaRPr lang="en-US" sz="4300" kern="1200"/>
            </a:p>
          </p:txBody>
        </p:sp>
      </p:grpSp>
      <p:sp>
        <p:nvSpPr>
          <p:cNvPr id="2" name="Slide Number Placeholder 1">
            <a:extLst>
              <a:ext uri="{FF2B5EF4-FFF2-40B4-BE49-F238E27FC236}">
                <a16:creationId xmlns:a16="http://schemas.microsoft.com/office/drawing/2014/main" id="{41CDEE70-D82F-70F0-215D-8DA65B9A7B27}"/>
              </a:ext>
            </a:extLst>
          </p:cNvPr>
          <p:cNvSpPr>
            <a:spLocks noGrp="1"/>
          </p:cNvSpPr>
          <p:nvPr>
            <p:ph type="sldNum" sz="quarter" idx="12"/>
          </p:nvPr>
        </p:nvSpPr>
        <p:spPr/>
        <p:txBody>
          <a:bodyPr/>
          <a:lstStyle/>
          <a:p>
            <a:fld id="{71766878-3199-4EAB-94E7-2D6D11070E14}" type="slidenum">
              <a:rPr lang="en-US" smtClean="0"/>
              <a:t>9</a:t>
            </a:fld>
            <a:endParaRPr lang="en-US" dirty="0"/>
          </a:p>
        </p:txBody>
      </p:sp>
      <p:sp>
        <p:nvSpPr>
          <p:cNvPr id="5" name="TextBox 4">
            <a:extLst>
              <a:ext uri="{FF2B5EF4-FFF2-40B4-BE49-F238E27FC236}">
                <a16:creationId xmlns:a16="http://schemas.microsoft.com/office/drawing/2014/main" id="{5D271033-370A-44AF-0079-99AF1372DB20}"/>
              </a:ext>
            </a:extLst>
          </p:cNvPr>
          <p:cNvSpPr txBox="1"/>
          <p:nvPr/>
        </p:nvSpPr>
        <p:spPr>
          <a:xfrm>
            <a:off x="335560" y="975347"/>
            <a:ext cx="10569429" cy="4208844"/>
          </a:xfrm>
          <a:prstGeom prst="rect">
            <a:avLst/>
          </a:prstGeom>
          <a:noFill/>
        </p:spPr>
        <p:txBody>
          <a:bodyPr wrap="square">
            <a:spAutoFit/>
          </a:bodyPr>
          <a:lstStyle/>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نوع طرح پژوهش:</a:t>
            </a:r>
          </a:p>
          <a:p>
            <a:pPr algn="just" rtl="1">
              <a:lnSpc>
                <a:spcPct val="150000"/>
              </a:lnSpc>
            </a:pPr>
            <a:r>
              <a:rPr lang="fa-IR" sz="2000" dirty="0">
                <a:cs typeface="B Nazanin" panose="00000400000000000000" pitchFamily="2" charset="-78"/>
              </a:rPr>
              <a:t>این پژوهش از نوع بنیادی و به روش توصیفی-همبستگی انجام شده است.</a:t>
            </a:r>
          </a:p>
          <a:p>
            <a:pPr algn="just" rtl="1">
              <a:lnSpc>
                <a:spcPct val="150000"/>
              </a:lnSpc>
            </a:pPr>
            <a:endParaRPr lang="fa-IR" sz="2000" dirty="0">
              <a:cs typeface="B Nazanin" panose="00000400000000000000" pitchFamily="2" charset="-78"/>
            </a:endParaRPr>
          </a:p>
          <a:p>
            <a:pPr marL="342900" indent="-342900" algn="just" rtl="1">
              <a:lnSpc>
                <a:spcPct val="150000"/>
              </a:lnSpc>
              <a:buFont typeface="Wingdings" panose="05000000000000000000" pitchFamily="2" charset="2"/>
              <a:buChar char="ü"/>
            </a:pPr>
            <a:r>
              <a:rPr lang="fa-IR" sz="2000" b="1" dirty="0">
                <a:cs typeface="B Nazanin" panose="00000400000000000000" pitchFamily="2" charset="-78"/>
              </a:rPr>
              <a:t>جامعه آماری و نمونه‌گیری:</a:t>
            </a:r>
          </a:p>
          <a:p>
            <a:pPr algn="just" rtl="1">
              <a:lnSpc>
                <a:spcPct val="150000"/>
              </a:lnSpc>
            </a:pPr>
            <a:r>
              <a:rPr lang="fa-IR" sz="2000" dirty="0">
                <a:cs typeface="B Nazanin" panose="00000400000000000000" pitchFamily="2" charset="-78"/>
              </a:rPr>
              <a:t>جامعه آماری شامل کلیه دانشجویان دانشگاه تبریز بود. نمونه‌گیری به روش غربالگری صورت گرفت؛ ابتدا با پرسشنامه بدریخت انگاری بدنی، افراد دارای نمره یک انحراف استاندارد بالاتر از میانگین به عنوان مبتلایان انتخاب شدند. در این انتخاب فرمول حجم نمونه هو و بنتلر  به شرح زیر است:</a:t>
            </a:r>
          </a:p>
          <a:p>
            <a:pPr algn="just" rtl="1">
              <a:lnSpc>
                <a:spcPct val="150000"/>
              </a:lnSpc>
            </a:pPr>
            <a:r>
              <a:rPr lang="en-US" sz="2000" dirty="0">
                <a:cs typeface="B Nazanin" panose="00000400000000000000" pitchFamily="2" charset="-78"/>
              </a:rPr>
              <a:t>N=100+15x</a:t>
            </a:r>
          </a:p>
          <a:p>
            <a:pPr algn="just" rtl="1">
              <a:lnSpc>
                <a:spcPct val="150000"/>
              </a:lnSpc>
            </a:pPr>
            <a:r>
              <a:rPr lang="fa-IR" sz="2000" dirty="0">
                <a:cs typeface="B Nazanin" panose="00000400000000000000" pitchFamily="2" charset="-78"/>
              </a:rPr>
              <a:t>که در این  فرمول  </a:t>
            </a:r>
            <a:r>
              <a:rPr lang="en-US" sz="2000" dirty="0">
                <a:cs typeface="B Nazanin" panose="00000400000000000000" pitchFamily="2" charset="-78"/>
              </a:rPr>
              <a:t>x </a:t>
            </a:r>
            <a:r>
              <a:rPr lang="fa-IR" sz="2000" dirty="0">
                <a:cs typeface="B Nazanin" panose="00000400000000000000" pitchFamily="2" charset="-78"/>
              </a:rPr>
              <a:t>برابر با تعداد متغیرهای مورد مطالعات است که در نهایت حجم نمونه 145 نفر بود. </a:t>
            </a:r>
          </a:p>
        </p:txBody>
      </p:sp>
    </p:spTree>
    <p:extLst>
      <p:ext uri="{BB962C8B-B14F-4D97-AF65-F5344CB8AC3E}">
        <p14:creationId xmlns:p14="http://schemas.microsoft.com/office/powerpoint/2010/main" val="2893431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2067</TotalTime>
  <Words>2453</Words>
  <Application>Microsoft Office PowerPoint</Application>
  <PresentationFormat>Widescreen</PresentationFormat>
  <Paragraphs>144</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B Mitra</vt:lpstr>
      <vt:lpstr>B Nazanin</vt:lpstr>
      <vt:lpstr>Calibri</vt:lpstr>
      <vt:lpstr>Calibri Light</vt:lpstr>
      <vt:lpstr>Cambria</vt:lpstr>
      <vt:lpstr>Times New Roman</vt:lpstr>
      <vt:lpstr>Wingdings</vt:lpstr>
      <vt:lpstr>Office Theme</vt:lpstr>
      <vt:lpstr>PowerPoint Presentation</vt:lpstr>
      <vt:lpstr>فهرست مطالب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EEG Online Report</cp:lastModifiedBy>
  <cp:revision>110</cp:revision>
  <dcterms:created xsi:type="dcterms:W3CDTF">2021-09-15T15:59:30Z</dcterms:created>
  <dcterms:modified xsi:type="dcterms:W3CDTF">2025-09-11T12:50:51Z</dcterms:modified>
</cp:coreProperties>
</file>